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37"/>
  </p:notesMasterIdLst>
  <p:handoutMasterIdLst>
    <p:handoutMasterId r:id="rId38"/>
  </p:handoutMasterIdLst>
  <p:sldIdLst>
    <p:sldId id="284" r:id="rId2"/>
    <p:sldId id="342" r:id="rId3"/>
    <p:sldId id="381" r:id="rId4"/>
    <p:sldId id="383" r:id="rId5"/>
    <p:sldId id="410" r:id="rId6"/>
    <p:sldId id="346" r:id="rId7"/>
    <p:sldId id="404" r:id="rId8"/>
    <p:sldId id="393" r:id="rId9"/>
    <p:sldId id="350" r:id="rId10"/>
    <p:sldId id="347" r:id="rId11"/>
    <p:sldId id="374" r:id="rId12"/>
    <p:sldId id="394" r:id="rId13"/>
    <p:sldId id="395" r:id="rId14"/>
    <p:sldId id="396" r:id="rId15"/>
    <p:sldId id="376" r:id="rId16"/>
    <p:sldId id="377" r:id="rId17"/>
    <p:sldId id="386" r:id="rId18"/>
    <p:sldId id="387" r:id="rId19"/>
    <p:sldId id="388" r:id="rId20"/>
    <p:sldId id="389" r:id="rId21"/>
    <p:sldId id="352" r:id="rId22"/>
    <p:sldId id="378" r:id="rId23"/>
    <p:sldId id="380" r:id="rId24"/>
    <p:sldId id="398" r:id="rId25"/>
    <p:sldId id="391" r:id="rId26"/>
    <p:sldId id="400" r:id="rId27"/>
    <p:sldId id="401" r:id="rId28"/>
    <p:sldId id="358" r:id="rId29"/>
    <p:sldId id="370" r:id="rId30"/>
    <p:sldId id="366" r:id="rId31"/>
    <p:sldId id="367" r:id="rId32"/>
    <p:sldId id="365" r:id="rId33"/>
    <p:sldId id="397" r:id="rId34"/>
    <p:sldId id="316" r:id="rId35"/>
    <p:sldId id="34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00"/>
    <a:srgbClr val="CC66FF"/>
    <a:srgbClr val="FF8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58" autoAdjust="0"/>
  </p:normalViewPr>
  <p:slideViewPr>
    <p:cSldViewPr snapToGrid="0" showGuides="1">
      <p:cViewPr>
        <p:scale>
          <a:sx n="100" d="100"/>
          <a:sy n="100" d="100"/>
        </p:scale>
        <p:origin x="-976" y="-80"/>
      </p:cViewPr>
      <p:guideLst>
        <p:guide orient="horz" pos="393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7387A-D9FB-7844-BB03-D0993F81251D}" type="doc">
      <dgm:prSet loTypeId="urn:microsoft.com/office/officeart/2005/8/layout/pyramid1" loCatId="" qsTypeId="urn:microsoft.com/office/officeart/2005/8/quickstyle/simple4" qsCatId="simple" csTypeId="urn:microsoft.com/office/officeart/2005/8/colors/colorful4" csCatId="colorful" phldr="1"/>
      <dgm:spPr/>
    </dgm:pt>
    <dgm:pt modelId="{5C290D4C-D947-7D44-8BAD-135A443F4F23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"/>
              <a:cs typeface="Arial"/>
            </a:rPr>
            <a:t>Integrative</a:t>
          </a:r>
          <a:r>
            <a:rPr lang="en-US" sz="2000" dirty="0" smtClean="0">
              <a:latin typeface="Arial"/>
              <a:cs typeface="Arial"/>
            </a:rPr>
            <a:t> analysis</a:t>
          </a:r>
          <a:endParaRPr lang="en-US" sz="2000" dirty="0">
            <a:latin typeface="Arial"/>
            <a:cs typeface="Arial"/>
          </a:endParaRPr>
        </a:p>
      </dgm:t>
    </dgm:pt>
    <dgm:pt modelId="{E361B746-386B-2C4E-9129-C6765F03F157}" type="parTrans" cxnId="{AE38FA66-1245-2340-A2DA-949025301F93}">
      <dgm:prSet/>
      <dgm:spPr/>
      <dgm:t>
        <a:bodyPr/>
        <a:lstStyle/>
        <a:p>
          <a:endParaRPr lang="en-US"/>
        </a:p>
      </dgm:t>
    </dgm:pt>
    <dgm:pt modelId="{40473EC7-A668-CC4E-9EBD-488210593EF9}" type="sibTrans" cxnId="{AE38FA66-1245-2340-A2DA-949025301F93}">
      <dgm:prSet/>
      <dgm:spPr/>
      <dgm:t>
        <a:bodyPr/>
        <a:lstStyle/>
        <a:p>
          <a:endParaRPr lang="en-US"/>
        </a:p>
      </dgm:t>
    </dgm:pt>
    <dgm:pt modelId="{EC4C07DA-5E17-9945-8D24-6F0BD3D261DE}">
      <dgm:prSet phldrT="[Text]" custT="1"/>
      <dgm:spPr/>
      <dgm:t>
        <a:bodyPr/>
        <a:lstStyle/>
        <a:p>
          <a:r>
            <a:rPr lang="en-US" sz="2200" dirty="0" smtClean="0">
              <a:latin typeface="Arial"/>
              <a:cs typeface="Arial"/>
            </a:rPr>
            <a:t>Genomic features</a:t>
          </a:r>
          <a:endParaRPr lang="en-US" sz="2200" dirty="0">
            <a:latin typeface="Arial"/>
            <a:cs typeface="Arial"/>
          </a:endParaRPr>
        </a:p>
      </dgm:t>
    </dgm:pt>
    <dgm:pt modelId="{0E53B9C5-1351-A246-956E-06C5EF4FC482}" type="parTrans" cxnId="{B388F7D2-3240-FD48-81B4-4449CB22231C}">
      <dgm:prSet/>
      <dgm:spPr/>
      <dgm:t>
        <a:bodyPr/>
        <a:lstStyle/>
        <a:p>
          <a:endParaRPr lang="en-US"/>
        </a:p>
      </dgm:t>
    </dgm:pt>
    <dgm:pt modelId="{C7DFCC95-7E23-2D4F-8071-6072509D78C5}" type="sibTrans" cxnId="{B388F7D2-3240-FD48-81B4-4449CB22231C}">
      <dgm:prSet/>
      <dgm:spPr/>
      <dgm:t>
        <a:bodyPr/>
        <a:lstStyle/>
        <a:p>
          <a:endParaRPr lang="en-US"/>
        </a:p>
      </dgm:t>
    </dgm:pt>
    <dgm:pt modelId="{EFD4C3B5-0C83-3A40-A2A3-B311CA1913C0}">
      <dgm:prSet phldrT="[Text]" custT="1"/>
      <dgm:spPr/>
      <dgm:t>
        <a:bodyPr/>
        <a:lstStyle/>
        <a:p>
          <a:r>
            <a:rPr lang="en-US" sz="2200" dirty="0" err="1" smtClean="0">
              <a:latin typeface="Arial"/>
              <a:cs typeface="Arial"/>
            </a:rPr>
            <a:t>Biosamples</a:t>
          </a:r>
          <a:r>
            <a:rPr lang="en-US" sz="2200" dirty="0" smtClean="0">
              <a:latin typeface="Arial"/>
              <a:cs typeface="Arial"/>
            </a:rPr>
            <a:t> and metadata</a:t>
          </a:r>
          <a:endParaRPr lang="en-US" sz="2200" dirty="0">
            <a:latin typeface="Arial"/>
            <a:cs typeface="Arial"/>
          </a:endParaRPr>
        </a:p>
      </dgm:t>
    </dgm:pt>
    <dgm:pt modelId="{B48B937D-40C9-D64C-9F6E-FAE3FBB61940}" type="parTrans" cxnId="{8B04A800-7C38-BB48-AB3D-709A92D19651}">
      <dgm:prSet/>
      <dgm:spPr/>
      <dgm:t>
        <a:bodyPr/>
        <a:lstStyle/>
        <a:p>
          <a:endParaRPr lang="en-US"/>
        </a:p>
      </dgm:t>
    </dgm:pt>
    <dgm:pt modelId="{0A3034FC-1680-9646-AFB7-43AA0B2D8C87}" type="sibTrans" cxnId="{8B04A800-7C38-BB48-AB3D-709A92D19651}">
      <dgm:prSet/>
      <dgm:spPr/>
      <dgm:t>
        <a:bodyPr/>
        <a:lstStyle/>
        <a:p>
          <a:endParaRPr lang="en-US"/>
        </a:p>
      </dgm:t>
    </dgm:pt>
    <dgm:pt modelId="{0C3C0BAF-1BF0-8F4C-832D-730116FC1C99}">
      <dgm:prSet custT="1"/>
      <dgm:spPr/>
      <dgm:t>
        <a:bodyPr/>
        <a:lstStyle/>
        <a:p>
          <a:r>
            <a:rPr lang="en-US" sz="2200" dirty="0" smtClean="0">
              <a:latin typeface="Arial"/>
              <a:cs typeface="Arial"/>
            </a:rPr>
            <a:t>Genomic annotations</a:t>
          </a:r>
          <a:endParaRPr lang="en-US" sz="2200" dirty="0">
            <a:latin typeface="Arial"/>
            <a:cs typeface="Arial"/>
          </a:endParaRPr>
        </a:p>
      </dgm:t>
    </dgm:pt>
    <dgm:pt modelId="{86543329-8C96-024C-9C53-CD6C64394BAA}" type="parTrans" cxnId="{253F4D67-FDF3-5144-921F-219E4578C9A2}">
      <dgm:prSet/>
      <dgm:spPr/>
      <dgm:t>
        <a:bodyPr/>
        <a:lstStyle/>
        <a:p>
          <a:endParaRPr lang="en-US"/>
        </a:p>
      </dgm:t>
    </dgm:pt>
    <dgm:pt modelId="{BF7B7963-B2E1-8040-B275-70642F89D59B}" type="sibTrans" cxnId="{253F4D67-FDF3-5144-921F-219E4578C9A2}">
      <dgm:prSet/>
      <dgm:spPr/>
      <dgm:t>
        <a:bodyPr/>
        <a:lstStyle/>
        <a:p>
          <a:endParaRPr lang="en-US"/>
        </a:p>
      </dgm:t>
    </dgm:pt>
    <dgm:pt modelId="{C7963BBA-1ADF-C54F-8951-15D08A3BBFD3}">
      <dgm:prSet custT="1"/>
      <dgm:spPr/>
      <dgm:t>
        <a:bodyPr/>
        <a:lstStyle/>
        <a:p>
          <a:r>
            <a:rPr lang="en-US" sz="2200" dirty="0" smtClean="0">
              <a:latin typeface="Arial"/>
              <a:cs typeface="Arial"/>
            </a:rPr>
            <a:t>Raw experimental data</a:t>
          </a:r>
          <a:endParaRPr lang="en-US" sz="2200" dirty="0">
            <a:latin typeface="Arial"/>
            <a:cs typeface="Arial"/>
          </a:endParaRPr>
        </a:p>
      </dgm:t>
    </dgm:pt>
    <dgm:pt modelId="{28385150-59FC-834D-8B5A-1407B41999CE}" type="parTrans" cxnId="{9B4DD081-4C68-B64B-BFA3-5228AC4EB621}">
      <dgm:prSet/>
      <dgm:spPr/>
      <dgm:t>
        <a:bodyPr/>
        <a:lstStyle/>
        <a:p>
          <a:endParaRPr lang="en-US"/>
        </a:p>
      </dgm:t>
    </dgm:pt>
    <dgm:pt modelId="{F1557209-549A-A748-9131-E992777AC759}" type="sibTrans" cxnId="{9B4DD081-4C68-B64B-BFA3-5228AC4EB621}">
      <dgm:prSet/>
      <dgm:spPr/>
      <dgm:t>
        <a:bodyPr/>
        <a:lstStyle/>
        <a:p>
          <a:endParaRPr lang="en-US"/>
        </a:p>
      </dgm:t>
    </dgm:pt>
    <dgm:pt modelId="{3148FC53-7A21-194D-8A50-1DC1B45DDE59}" type="pres">
      <dgm:prSet presAssocID="{ECD7387A-D9FB-7844-BB03-D0993F81251D}" presName="Name0" presStyleCnt="0">
        <dgm:presLayoutVars>
          <dgm:dir/>
          <dgm:animLvl val="lvl"/>
          <dgm:resizeHandles val="exact"/>
        </dgm:presLayoutVars>
      </dgm:prSet>
      <dgm:spPr/>
    </dgm:pt>
    <dgm:pt modelId="{36271FDA-2136-F343-94FE-790336E77525}" type="pres">
      <dgm:prSet presAssocID="{5C290D4C-D947-7D44-8BAD-135A443F4F23}" presName="Name8" presStyleCnt="0"/>
      <dgm:spPr/>
    </dgm:pt>
    <dgm:pt modelId="{367127D4-52E8-2948-8779-DADF56E66214}" type="pres">
      <dgm:prSet presAssocID="{5C290D4C-D947-7D44-8BAD-135A443F4F23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A1492-1AB2-8A4E-B8ED-AE2C5606BA56}" type="pres">
      <dgm:prSet presAssocID="{5C290D4C-D947-7D44-8BAD-135A443F4F2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A4C2E5-E15D-384A-8DEF-2FB6D9D6F800}" type="pres">
      <dgm:prSet presAssocID="{0C3C0BAF-1BF0-8F4C-832D-730116FC1C99}" presName="Name8" presStyleCnt="0"/>
      <dgm:spPr/>
    </dgm:pt>
    <dgm:pt modelId="{DD3F57A5-82E3-304E-8EAE-6782EC291776}" type="pres">
      <dgm:prSet presAssocID="{0C3C0BAF-1BF0-8F4C-832D-730116FC1C99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58CC-399E-8243-81A5-ECB17E794154}" type="pres">
      <dgm:prSet presAssocID="{0C3C0BAF-1BF0-8F4C-832D-730116FC1C9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5C96E-A178-014F-B6FC-C82A71D996F7}" type="pres">
      <dgm:prSet presAssocID="{EC4C07DA-5E17-9945-8D24-6F0BD3D261DE}" presName="Name8" presStyleCnt="0"/>
      <dgm:spPr/>
    </dgm:pt>
    <dgm:pt modelId="{24ECDF67-51A4-5940-AB13-19396405946C}" type="pres">
      <dgm:prSet presAssocID="{EC4C07DA-5E17-9945-8D24-6F0BD3D261D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6D79F7-DEA8-9146-B07C-012E8F3D6377}" type="pres">
      <dgm:prSet presAssocID="{EC4C07DA-5E17-9945-8D24-6F0BD3D261D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7CA4F-D733-E94C-B130-52891A65DDE6}" type="pres">
      <dgm:prSet presAssocID="{C7963BBA-1ADF-C54F-8951-15D08A3BBFD3}" presName="Name8" presStyleCnt="0"/>
      <dgm:spPr/>
    </dgm:pt>
    <dgm:pt modelId="{216A4F54-CDF2-D149-A49F-C17D35DC69E5}" type="pres">
      <dgm:prSet presAssocID="{C7963BBA-1ADF-C54F-8951-15D08A3BBFD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9EBDA-90D9-6E4E-971D-79B7BEAAC5DE}" type="pres">
      <dgm:prSet presAssocID="{C7963BBA-1ADF-C54F-8951-15D08A3BBFD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064F-883D-F341-A365-5A20C16D8A2B}" type="pres">
      <dgm:prSet presAssocID="{EFD4C3B5-0C83-3A40-A2A3-B311CA1913C0}" presName="Name8" presStyleCnt="0"/>
      <dgm:spPr/>
    </dgm:pt>
    <dgm:pt modelId="{9B3D6971-9A9F-834A-AE69-31A0A1104575}" type="pres">
      <dgm:prSet presAssocID="{EFD4C3B5-0C83-3A40-A2A3-B311CA1913C0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24239-74DC-1A46-8887-200CE4BB2CD4}" type="pres">
      <dgm:prSet presAssocID="{EFD4C3B5-0C83-3A40-A2A3-B311CA1913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79763F-D194-B844-88DE-B542C42E32E5}" type="presOf" srcId="{EC4C07DA-5E17-9945-8D24-6F0BD3D261DE}" destId="{7B6D79F7-DEA8-9146-B07C-012E8F3D6377}" srcOrd="1" destOrd="0" presId="urn:microsoft.com/office/officeart/2005/8/layout/pyramid1"/>
    <dgm:cxn modelId="{D7FB8B4C-0723-CD48-92E6-3DBC55FEAC74}" type="presOf" srcId="{C7963BBA-1ADF-C54F-8951-15D08A3BBFD3}" destId="{EF89EBDA-90D9-6E4E-971D-79B7BEAAC5DE}" srcOrd="1" destOrd="0" presId="urn:microsoft.com/office/officeart/2005/8/layout/pyramid1"/>
    <dgm:cxn modelId="{253F4D67-FDF3-5144-921F-219E4578C9A2}" srcId="{ECD7387A-D9FB-7844-BB03-D0993F81251D}" destId="{0C3C0BAF-1BF0-8F4C-832D-730116FC1C99}" srcOrd="1" destOrd="0" parTransId="{86543329-8C96-024C-9C53-CD6C64394BAA}" sibTransId="{BF7B7963-B2E1-8040-B275-70642F89D59B}"/>
    <dgm:cxn modelId="{AF2963ED-EE28-EF4A-866D-16A2A17FBE42}" type="presOf" srcId="{0C3C0BAF-1BF0-8F4C-832D-730116FC1C99}" destId="{DD3F57A5-82E3-304E-8EAE-6782EC291776}" srcOrd="0" destOrd="0" presId="urn:microsoft.com/office/officeart/2005/8/layout/pyramid1"/>
    <dgm:cxn modelId="{938D3422-A0CC-234B-9DE5-31E7F0C79C77}" type="presOf" srcId="{5C290D4C-D947-7D44-8BAD-135A443F4F23}" destId="{367127D4-52E8-2948-8779-DADF56E66214}" srcOrd="0" destOrd="0" presId="urn:microsoft.com/office/officeart/2005/8/layout/pyramid1"/>
    <dgm:cxn modelId="{BCE07F85-AA64-C34C-B10C-E08C95E8D123}" type="presOf" srcId="{C7963BBA-1ADF-C54F-8951-15D08A3BBFD3}" destId="{216A4F54-CDF2-D149-A49F-C17D35DC69E5}" srcOrd="0" destOrd="0" presId="urn:microsoft.com/office/officeart/2005/8/layout/pyramid1"/>
    <dgm:cxn modelId="{757C4E1D-929B-C440-AA10-23712539231A}" type="presOf" srcId="{EFD4C3B5-0C83-3A40-A2A3-B311CA1913C0}" destId="{7E724239-74DC-1A46-8887-200CE4BB2CD4}" srcOrd="1" destOrd="0" presId="urn:microsoft.com/office/officeart/2005/8/layout/pyramid1"/>
    <dgm:cxn modelId="{28C015CB-4C1F-0740-9EC1-086265C0A795}" type="presOf" srcId="{EFD4C3B5-0C83-3A40-A2A3-B311CA1913C0}" destId="{9B3D6971-9A9F-834A-AE69-31A0A1104575}" srcOrd="0" destOrd="0" presId="urn:microsoft.com/office/officeart/2005/8/layout/pyramid1"/>
    <dgm:cxn modelId="{8B04A800-7C38-BB48-AB3D-709A92D19651}" srcId="{ECD7387A-D9FB-7844-BB03-D0993F81251D}" destId="{EFD4C3B5-0C83-3A40-A2A3-B311CA1913C0}" srcOrd="4" destOrd="0" parTransId="{B48B937D-40C9-D64C-9F6E-FAE3FBB61940}" sibTransId="{0A3034FC-1680-9646-AFB7-43AA0B2D8C87}"/>
    <dgm:cxn modelId="{1291BFA5-1613-FD43-8CC7-A088C6850087}" type="presOf" srcId="{5C290D4C-D947-7D44-8BAD-135A443F4F23}" destId="{6FBA1492-1AB2-8A4E-B8ED-AE2C5606BA56}" srcOrd="1" destOrd="0" presId="urn:microsoft.com/office/officeart/2005/8/layout/pyramid1"/>
    <dgm:cxn modelId="{4198E3D6-C30E-2840-B8EA-B32862BE880C}" type="presOf" srcId="{EC4C07DA-5E17-9945-8D24-6F0BD3D261DE}" destId="{24ECDF67-51A4-5940-AB13-19396405946C}" srcOrd="0" destOrd="0" presId="urn:microsoft.com/office/officeart/2005/8/layout/pyramid1"/>
    <dgm:cxn modelId="{AE38FA66-1245-2340-A2DA-949025301F93}" srcId="{ECD7387A-D9FB-7844-BB03-D0993F81251D}" destId="{5C290D4C-D947-7D44-8BAD-135A443F4F23}" srcOrd="0" destOrd="0" parTransId="{E361B746-386B-2C4E-9129-C6765F03F157}" sibTransId="{40473EC7-A668-CC4E-9EBD-488210593EF9}"/>
    <dgm:cxn modelId="{B388F7D2-3240-FD48-81B4-4449CB22231C}" srcId="{ECD7387A-D9FB-7844-BB03-D0993F81251D}" destId="{EC4C07DA-5E17-9945-8D24-6F0BD3D261DE}" srcOrd="2" destOrd="0" parTransId="{0E53B9C5-1351-A246-956E-06C5EF4FC482}" sibTransId="{C7DFCC95-7E23-2D4F-8071-6072509D78C5}"/>
    <dgm:cxn modelId="{9B4DD081-4C68-B64B-BFA3-5228AC4EB621}" srcId="{ECD7387A-D9FB-7844-BB03-D0993F81251D}" destId="{C7963BBA-1ADF-C54F-8951-15D08A3BBFD3}" srcOrd="3" destOrd="0" parTransId="{28385150-59FC-834D-8B5A-1407B41999CE}" sibTransId="{F1557209-549A-A748-9131-E992777AC759}"/>
    <dgm:cxn modelId="{30D3D635-D2A4-7F44-8085-65C30862E56C}" type="presOf" srcId="{ECD7387A-D9FB-7844-BB03-D0993F81251D}" destId="{3148FC53-7A21-194D-8A50-1DC1B45DDE59}" srcOrd="0" destOrd="0" presId="urn:microsoft.com/office/officeart/2005/8/layout/pyramid1"/>
    <dgm:cxn modelId="{95441715-9FDD-2D44-B32E-1B331CD3D012}" type="presOf" srcId="{0C3C0BAF-1BF0-8F4C-832D-730116FC1C99}" destId="{F1AD58CC-399E-8243-81A5-ECB17E794154}" srcOrd="1" destOrd="0" presId="urn:microsoft.com/office/officeart/2005/8/layout/pyramid1"/>
    <dgm:cxn modelId="{D809E884-B5AB-C442-80E4-CB526DED03CD}" type="presParOf" srcId="{3148FC53-7A21-194D-8A50-1DC1B45DDE59}" destId="{36271FDA-2136-F343-94FE-790336E77525}" srcOrd="0" destOrd="0" presId="urn:microsoft.com/office/officeart/2005/8/layout/pyramid1"/>
    <dgm:cxn modelId="{9D55E34D-59AD-0848-B736-81A08BC91C82}" type="presParOf" srcId="{36271FDA-2136-F343-94FE-790336E77525}" destId="{367127D4-52E8-2948-8779-DADF56E66214}" srcOrd="0" destOrd="0" presId="urn:microsoft.com/office/officeart/2005/8/layout/pyramid1"/>
    <dgm:cxn modelId="{E4407F98-753B-0F4C-8FD9-D9E53DED90F9}" type="presParOf" srcId="{36271FDA-2136-F343-94FE-790336E77525}" destId="{6FBA1492-1AB2-8A4E-B8ED-AE2C5606BA56}" srcOrd="1" destOrd="0" presId="urn:microsoft.com/office/officeart/2005/8/layout/pyramid1"/>
    <dgm:cxn modelId="{76126BE1-29FB-F44A-9A9D-0BBAAD0B76D9}" type="presParOf" srcId="{3148FC53-7A21-194D-8A50-1DC1B45DDE59}" destId="{49A4C2E5-E15D-384A-8DEF-2FB6D9D6F800}" srcOrd="1" destOrd="0" presId="urn:microsoft.com/office/officeart/2005/8/layout/pyramid1"/>
    <dgm:cxn modelId="{6143A3BC-3BAB-314B-846E-E7353026348A}" type="presParOf" srcId="{49A4C2E5-E15D-384A-8DEF-2FB6D9D6F800}" destId="{DD3F57A5-82E3-304E-8EAE-6782EC291776}" srcOrd="0" destOrd="0" presId="urn:microsoft.com/office/officeart/2005/8/layout/pyramid1"/>
    <dgm:cxn modelId="{9EB64647-44BB-5944-97D3-D5E5719E61D0}" type="presParOf" srcId="{49A4C2E5-E15D-384A-8DEF-2FB6D9D6F800}" destId="{F1AD58CC-399E-8243-81A5-ECB17E794154}" srcOrd="1" destOrd="0" presId="urn:microsoft.com/office/officeart/2005/8/layout/pyramid1"/>
    <dgm:cxn modelId="{D213418C-9DBA-6F47-901E-A4ADA3CA2F61}" type="presParOf" srcId="{3148FC53-7A21-194D-8A50-1DC1B45DDE59}" destId="{30A5C96E-A178-014F-B6FC-C82A71D996F7}" srcOrd="2" destOrd="0" presId="urn:microsoft.com/office/officeart/2005/8/layout/pyramid1"/>
    <dgm:cxn modelId="{F1F72857-B7BD-B846-98E5-FCE74DEB6E43}" type="presParOf" srcId="{30A5C96E-A178-014F-B6FC-C82A71D996F7}" destId="{24ECDF67-51A4-5940-AB13-19396405946C}" srcOrd="0" destOrd="0" presId="urn:microsoft.com/office/officeart/2005/8/layout/pyramid1"/>
    <dgm:cxn modelId="{6CFAF26D-3A4E-B74D-AA3B-CDBB90F241AA}" type="presParOf" srcId="{30A5C96E-A178-014F-B6FC-C82A71D996F7}" destId="{7B6D79F7-DEA8-9146-B07C-012E8F3D6377}" srcOrd="1" destOrd="0" presId="urn:microsoft.com/office/officeart/2005/8/layout/pyramid1"/>
    <dgm:cxn modelId="{B288C370-1EED-3E4B-B1DB-C9223FE5BC72}" type="presParOf" srcId="{3148FC53-7A21-194D-8A50-1DC1B45DDE59}" destId="{6577CA4F-D733-E94C-B130-52891A65DDE6}" srcOrd="3" destOrd="0" presId="urn:microsoft.com/office/officeart/2005/8/layout/pyramid1"/>
    <dgm:cxn modelId="{C25FC2DE-C4C0-A341-9ABF-71615684D5E1}" type="presParOf" srcId="{6577CA4F-D733-E94C-B130-52891A65DDE6}" destId="{216A4F54-CDF2-D149-A49F-C17D35DC69E5}" srcOrd="0" destOrd="0" presId="urn:microsoft.com/office/officeart/2005/8/layout/pyramid1"/>
    <dgm:cxn modelId="{1FF509D7-9425-2440-B03C-94F4C2B77082}" type="presParOf" srcId="{6577CA4F-D733-E94C-B130-52891A65DDE6}" destId="{EF89EBDA-90D9-6E4E-971D-79B7BEAAC5DE}" srcOrd="1" destOrd="0" presId="urn:microsoft.com/office/officeart/2005/8/layout/pyramid1"/>
    <dgm:cxn modelId="{418AE986-407D-6346-A819-50621096AB9C}" type="presParOf" srcId="{3148FC53-7A21-194D-8A50-1DC1B45DDE59}" destId="{0073064F-883D-F341-A365-5A20C16D8A2B}" srcOrd="4" destOrd="0" presId="urn:microsoft.com/office/officeart/2005/8/layout/pyramid1"/>
    <dgm:cxn modelId="{F54C6281-6FB2-D34D-B8A7-0B41E7BB491E}" type="presParOf" srcId="{0073064F-883D-F341-A365-5A20C16D8A2B}" destId="{9B3D6971-9A9F-834A-AE69-31A0A1104575}" srcOrd="0" destOrd="0" presId="urn:microsoft.com/office/officeart/2005/8/layout/pyramid1"/>
    <dgm:cxn modelId="{E5352FD5-828C-0147-83EF-FC51E9415CCE}" type="presParOf" srcId="{0073064F-883D-F341-A365-5A20C16D8A2B}" destId="{7E724239-74DC-1A46-8887-200CE4BB2CD4}" srcOrd="1" destOrd="0" presId="urn:microsoft.com/office/officeart/2005/8/layout/pyramid1"/>
  </dgm:cxnLst>
  <dgm:bg/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D7387A-D9FB-7844-BB03-D0993F81251D}" type="doc">
      <dgm:prSet loTypeId="urn:microsoft.com/office/officeart/2005/8/layout/pyramid1" loCatId="" qsTypeId="urn:microsoft.com/office/officeart/2005/8/quickstyle/simple4" qsCatId="simple" csTypeId="urn:microsoft.com/office/officeart/2005/8/colors/colorful4" csCatId="colorful" phldr="1"/>
      <dgm:spPr/>
    </dgm:pt>
    <dgm:pt modelId="{5C290D4C-D947-7D44-8BAD-135A443F4F23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  <a:latin typeface="Arial"/>
              <a:cs typeface="Arial"/>
            </a:rPr>
            <a:t>Integrative</a:t>
          </a:r>
          <a:r>
            <a:rPr lang="en-US" sz="2000" dirty="0" smtClean="0">
              <a:latin typeface="Arial"/>
              <a:cs typeface="Arial"/>
            </a:rPr>
            <a:t> analysis</a:t>
          </a:r>
          <a:endParaRPr lang="en-US" sz="2000" dirty="0">
            <a:latin typeface="Arial"/>
            <a:cs typeface="Arial"/>
          </a:endParaRPr>
        </a:p>
      </dgm:t>
    </dgm:pt>
    <dgm:pt modelId="{E361B746-386B-2C4E-9129-C6765F03F157}" type="parTrans" cxnId="{AE38FA66-1245-2340-A2DA-949025301F93}">
      <dgm:prSet/>
      <dgm:spPr/>
      <dgm:t>
        <a:bodyPr/>
        <a:lstStyle/>
        <a:p>
          <a:endParaRPr lang="en-US"/>
        </a:p>
      </dgm:t>
    </dgm:pt>
    <dgm:pt modelId="{40473EC7-A668-CC4E-9EBD-488210593EF9}" type="sibTrans" cxnId="{AE38FA66-1245-2340-A2DA-949025301F93}">
      <dgm:prSet/>
      <dgm:spPr/>
      <dgm:t>
        <a:bodyPr/>
        <a:lstStyle/>
        <a:p>
          <a:endParaRPr lang="en-US"/>
        </a:p>
      </dgm:t>
    </dgm:pt>
    <dgm:pt modelId="{EC4C07DA-5E17-9945-8D24-6F0BD3D261DE}">
      <dgm:prSet phldrT="[Text]" custT="1"/>
      <dgm:spPr/>
      <dgm:t>
        <a:bodyPr/>
        <a:lstStyle/>
        <a:p>
          <a:r>
            <a:rPr lang="en-US" sz="2200" dirty="0" smtClean="0">
              <a:latin typeface="Arial"/>
              <a:cs typeface="Arial"/>
            </a:rPr>
            <a:t>Genomic features</a:t>
          </a:r>
          <a:endParaRPr lang="en-US" sz="2200" dirty="0">
            <a:latin typeface="Arial"/>
            <a:cs typeface="Arial"/>
          </a:endParaRPr>
        </a:p>
      </dgm:t>
    </dgm:pt>
    <dgm:pt modelId="{0E53B9C5-1351-A246-956E-06C5EF4FC482}" type="parTrans" cxnId="{B388F7D2-3240-FD48-81B4-4449CB22231C}">
      <dgm:prSet/>
      <dgm:spPr/>
      <dgm:t>
        <a:bodyPr/>
        <a:lstStyle/>
        <a:p>
          <a:endParaRPr lang="en-US"/>
        </a:p>
      </dgm:t>
    </dgm:pt>
    <dgm:pt modelId="{C7DFCC95-7E23-2D4F-8071-6072509D78C5}" type="sibTrans" cxnId="{B388F7D2-3240-FD48-81B4-4449CB22231C}">
      <dgm:prSet/>
      <dgm:spPr/>
      <dgm:t>
        <a:bodyPr/>
        <a:lstStyle/>
        <a:p>
          <a:endParaRPr lang="en-US"/>
        </a:p>
      </dgm:t>
    </dgm:pt>
    <dgm:pt modelId="{EFD4C3B5-0C83-3A40-A2A3-B311CA1913C0}">
      <dgm:prSet phldrT="[Text]" custT="1"/>
      <dgm:spPr/>
      <dgm:t>
        <a:bodyPr/>
        <a:lstStyle/>
        <a:p>
          <a:r>
            <a:rPr lang="en-US" sz="2200" dirty="0" err="1" smtClean="0">
              <a:latin typeface="Arial"/>
              <a:cs typeface="Arial"/>
            </a:rPr>
            <a:t>Biosamples</a:t>
          </a:r>
          <a:endParaRPr lang="en-US" sz="2200" dirty="0">
            <a:latin typeface="Arial"/>
            <a:cs typeface="Arial"/>
          </a:endParaRPr>
        </a:p>
      </dgm:t>
    </dgm:pt>
    <dgm:pt modelId="{B48B937D-40C9-D64C-9F6E-FAE3FBB61940}" type="parTrans" cxnId="{8B04A800-7C38-BB48-AB3D-709A92D19651}">
      <dgm:prSet/>
      <dgm:spPr/>
      <dgm:t>
        <a:bodyPr/>
        <a:lstStyle/>
        <a:p>
          <a:endParaRPr lang="en-US"/>
        </a:p>
      </dgm:t>
    </dgm:pt>
    <dgm:pt modelId="{0A3034FC-1680-9646-AFB7-43AA0B2D8C87}" type="sibTrans" cxnId="{8B04A800-7C38-BB48-AB3D-709A92D19651}">
      <dgm:prSet/>
      <dgm:spPr/>
      <dgm:t>
        <a:bodyPr/>
        <a:lstStyle/>
        <a:p>
          <a:endParaRPr lang="en-US"/>
        </a:p>
      </dgm:t>
    </dgm:pt>
    <dgm:pt modelId="{0C3C0BAF-1BF0-8F4C-832D-730116FC1C99}">
      <dgm:prSet custT="1"/>
      <dgm:spPr/>
      <dgm:t>
        <a:bodyPr/>
        <a:lstStyle/>
        <a:p>
          <a:r>
            <a:rPr lang="en-US" sz="2200" dirty="0" smtClean="0">
              <a:latin typeface="Arial"/>
              <a:cs typeface="Arial"/>
            </a:rPr>
            <a:t>Genomic annotations</a:t>
          </a:r>
          <a:endParaRPr lang="en-US" sz="2200" dirty="0">
            <a:latin typeface="Arial"/>
            <a:cs typeface="Arial"/>
          </a:endParaRPr>
        </a:p>
      </dgm:t>
    </dgm:pt>
    <dgm:pt modelId="{86543329-8C96-024C-9C53-CD6C64394BAA}" type="parTrans" cxnId="{253F4D67-FDF3-5144-921F-219E4578C9A2}">
      <dgm:prSet/>
      <dgm:spPr/>
      <dgm:t>
        <a:bodyPr/>
        <a:lstStyle/>
        <a:p>
          <a:endParaRPr lang="en-US"/>
        </a:p>
      </dgm:t>
    </dgm:pt>
    <dgm:pt modelId="{BF7B7963-B2E1-8040-B275-70642F89D59B}" type="sibTrans" cxnId="{253F4D67-FDF3-5144-921F-219E4578C9A2}">
      <dgm:prSet/>
      <dgm:spPr/>
      <dgm:t>
        <a:bodyPr/>
        <a:lstStyle/>
        <a:p>
          <a:endParaRPr lang="en-US"/>
        </a:p>
      </dgm:t>
    </dgm:pt>
    <dgm:pt modelId="{C7963BBA-1ADF-C54F-8951-15D08A3BBFD3}">
      <dgm:prSet custT="1"/>
      <dgm:spPr/>
      <dgm:t>
        <a:bodyPr/>
        <a:lstStyle/>
        <a:p>
          <a:r>
            <a:rPr lang="en-US" sz="2200" dirty="0" smtClean="0">
              <a:latin typeface="Arial"/>
              <a:cs typeface="Arial"/>
            </a:rPr>
            <a:t>Raw experimental data</a:t>
          </a:r>
          <a:endParaRPr lang="en-US" sz="2200" dirty="0">
            <a:latin typeface="Arial"/>
            <a:cs typeface="Arial"/>
          </a:endParaRPr>
        </a:p>
      </dgm:t>
    </dgm:pt>
    <dgm:pt modelId="{28385150-59FC-834D-8B5A-1407B41999CE}" type="parTrans" cxnId="{9B4DD081-4C68-B64B-BFA3-5228AC4EB621}">
      <dgm:prSet/>
      <dgm:spPr/>
      <dgm:t>
        <a:bodyPr/>
        <a:lstStyle/>
        <a:p>
          <a:endParaRPr lang="en-US"/>
        </a:p>
      </dgm:t>
    </dgm:pt>
    <dgm:pt modelId="{F1557209-549A-A748-9131-E992777AC759}" type="sibTrans" cxnId="{9B4DD081-4C68-B64B-BFA3-5228AC4EB621}">
      <dgm:prSet/>
      <dgm:spPr/>
      <dgm:t>
        <a:bodyPr/>
        <a:lstStyle/>
        <a:p>
          <a:endParaRPr lang="en-US"/>
        </a:p>
      </dgm:t>
    </dgm:pt>
    <dgm:pt modelId="{3148FC53-7A21-194D-8A50-1DC1B45DDE59}" type="pres">
      <dgm:prSet presAssocID="{ECD7387A-D9FB-7844-BB03-D0993F81251D}" presName="Name0" presStyleCnt="0">
        <dgm:presLayoutVars>
          <dgm:dir/>
          <dgm:animLvl val="lvl"/>
          <dgm:resizeHandles val="exact"/>
        </dgm:presLayoutVars>
      </dgm:prSet>
      <dgm:spPr/>
    </dgm:pt>
    <dgm:pt modelId="{36271FDA-2136-F343-94FE-790336E77525}" type="pres">
      <dgm:prSet presAssocID="{5C290D4C-D947-7D44-8BAD-135A443F4F23}" presName="Name8" presStyleCnt="0"/>
      <dgm:spPr/>
    </dgm:pt>
    <dgm:pt modelId="{367127D4-52E8-2948-8779-DADF56E66214}" type="pres">
      <dgm:prSet presAssocID="{5C290D4C-D947-7D44-8BAD-135A443F4F23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A1492-1AB2-8A4E-B8ED-AE2C5606BA56}" type="pres">
      <dgm:prSet presAssocID="{5C290D4C-D947-7D44-8BAD-135A443F4F2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A4C2E5-E15D-384A-8DEF-2FB6D9D6F800}" type="pres">
      <dgm:prSet presAssocID="{0C3C0BAF-1BF0-8F4C-832D-730116FC1C99}" presName="Name8" presStyleCnt="0"/>
      <dgm:spPr/>
    </dgm:pt>
    <dgm:pt modelId="{DD3F57A5-82E3-304E-8EAE-6782EC291776}" type="pres">
      <dgm:prSet presAssocID="{0C3C0BAF-1BF0-8F4C-832D-730116FC1C99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58CC-399E-8243-81A5-ECB17E794154}" type="pres">
      <dgm:prSet presAssocID="{0C3C0BAF-1BF0-8F4C-832D-730116FC1C9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5C96E-A178-014F-B6FC-C82A71D996F7}" type="pres">
      <dgm:prSet presAssocID="{EC4C07DA-5E17-9945-8D24-6F0BD3D261DE}" presName="Name8" presStyleCnt="0"/>
      <dgm:spPr/>
    </dgm:pt>
    <dgm:pt modelId="{24ECDF67-51A4-5940-AB13-19396405946C}" type="pres">
      <dgm:prSet presAssocID="{EC4C07DA-5E17-9945-8D24-6F0BD3D261DE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6D79F7-DEA8-9146-B07C-012E8F3D6377}" type="pres">
      <dgm:prSet presAssocID="{EC4C07DA-5E17-9945-8D24-6F0BD3D261D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7CA4F-D733-E94C-B130-52891A65DDE6}" type="pres">
      <dgm:prSet presAssocID="{C7963BBA-1ADF-C54F-8951-15D08A3BBFD3}" presName="Name8" presStyleCnt="0"/>
      <dgm:spPr/>
    </dgm:pt>
    <dgm:pt modelId="{216A4F54-CDF2-D149-A49F-C17D35DC69E5}" type="pres">
      <dgm:prSet presAssocID="{C7963BBA-1ADF-C54F-8951-15D08A3BBFD3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9EBDA-90D9-6E4E-971D-79B7BEAAC5DE}" type="pres">
      <dgm:prSet presAssocID="{C7963BBA-1ADF-C54F-8951-15D08A3BBFD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064F-883D-F341-A365-5A20C16D8A2B}" type="pres">
      <dgm:prSet presAssocID="{EFD4C3B5-0C83-3A40-A2A3-B311CA1913C0}" presName="Name8" presStyleCnt="0"/>
      <dgm:spPr/>
    </dgm:pt>
    <dgm:pt modelId="{9B3D6971-9A9F-834A-AE69-31A0A1104575}" type="pres">
      <dgm:prSet presAssocID="{EFD4C3B5-0C83-3A40-A2A3-B311CA1913C0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24239-74DC-1A46-8887-200CE4BB2CD4}" type="pres">
      <dgm:prSet presAssocID="{EFD4C3B5-0C83-3A40-A2A3-B311CA1913C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8FE064-D842-584B-A812-873D6B3E264B}" type="presOf" srcId="{EFD4C3B5-0C83-3A40-A2A3-B311CA1913C0}" destId="{7E724239-74DC-1A46-8887-200CE4BB2CD4}" srcOrd="1" destOrd="0" presId="urn:microsoft.com/office/officeart/2005/8/layout/pyramid1"/>
    <dgm:cxn modelId="{B7C9FB04-CB03-6141-BC19-6078430C2DFA}" type="presOf" srcId="{ECD7387A-D9FB-7844-BB03-D0993F81251D}" destId="{3148FC53-7A21-194D-8A50-1DC1B45DDE59}" srcOrd="0" destOrd="0" presId="urn:microsoft.com/office/officeart/2005/8/layout/pyramid1"/>
    <dgm:cxn modelId="{41204CD4-786A-774A-BF85-F2E9C6107ABF}" type="presOf" srcId="{0C3C0BAF-1BF0-8F4C-832D-730116FC1C99}" destId="{DD3F57A5-82E3-304E-8EAE-6782EC291776}" srcOrd="0" destOrd="0" presId="urn:microsoft.com/office/officeart/2005/8/layout/pyramid1"/>
    <dgm:cxn modelId="{35BDBDBC-B6A7-EB4A-9E23-47E4C5BB7939}" type="presOf" srcId="{C7963BBA-1ADF-C54F-8951-15D08A3BBFD3}" destId="{216A4F54-CDF2-D149-A49F-C17D35DC69E5}" srcOrd="0" destOrd="0" presId="urn:microsoft.com/office/officeart/2005/8/layout/pyramid1"/>
    <dgm:cxn modelId="{C771C837-95C5-D441-8ABE-40B0D42D8653}" type="presOf" srcId="{C7963BBA-1ADF-C54F-8951-15D08A3BBFD3}" destId="{EF89EBDA-90D9-6E4E-971D-79B7BEAAC5DE}" srcOrd="1" destOrd="0" presId="urn:microsoft.com/office/officeart/2005/8/layout/pyramid1"/>
    <dgm:cxn modelId="{52011E57-2751-5847-9052-81607AAD9D9D}" type="presOf" srcId="{5C290D4C-D947-7D44-8BAD-135A443F4F23}" destId="{6FBA1492-1AB2-8A4E-B8ED-AE2C5606BA56}" srcOrd="1" destOrd="0" presId="urn:microsoft.com/office/officeart/2005/8/layout/pyramid1"/>
    <dgm:cxn modelId="{C9AD6EA9-D65C-2D40-A988-ED90837CA16A}" type="presOf" srcId="{EFD4C3B5-0C83-3A40-A2A3-B311CA1913C0}" destId="{9B3D6971-9A9F-834A-AE69-31A0A1104575}" srcOrd="0" destOrd="0" presId="urn:microsoft.com/office/officeart/2005/8/layout/pyramid1"/>
    <dgm:cxn modelId="{A29207BF-10F0-F34C-8776-61E6590798C4}" type="presOf" srcId="{5C290D4C-D947-7D44-8BAD-135A443F4F23}" destId="{367127D4-52E8-2948-8779-DADF56E66214}" srcOrd="0" destOrd="0" presId="urn:microsoft.com/office/officeart/2005/8/layout/pyramid1"/>
    <dgm:cxn modelId="{3FC0EE16-71BA-C84B-B52F-5F51F4DE7107}" type="presOf" srcId="{0C3C0BAF-1BF0-8F4C-832D-730116FC1C99}" destId="{F1AD58CC-399E-8243-81A5-ECB17E794154}" srcOrd="1" destOrd="0" presId="urn:microsoft.com/office/officeart/2005/8/layout/pyramid1"/>
    <dgm:cxn modelId="{AE38FA66-1245-2340-A2DA-949025301F93}" srcId="{ECD7387A-D9FB-7844-BB03-D0993F81251D}" destId="{5C290D4C-D947-7D44-8BAD-135A443F4F23}" srcOrd="0" destOrd="0" parTransId="{E361B746-386B-2C4E-9129-C6765F03F157}" sibTransId="{40473EC7-A668-CC4E-9EBD-488210593EF9}"/>
    <dgm:cxn modelId="{9B4DD081-4C68-B64B-BFA3-5228AC4EB621}" srcId="{ECD7387A-D9FB-7844-BB03-D0993F81251D}" destId="{C7963BBA-1ADF-C54F-8951-15D08A3BBFD3}" srcOrd="3" destOrd="0" parTransId="{28385150-59FC-834D-8B5A-1407B41999CE}" sibTransId="{F1557209-549A-A748-9131-E992777AC759}"/>
    <dgm:cxn modelId="{8B04A800-7C38-BB48-AB3D-709A92D19651}" srcId="{ECD7387A-D9FB-7844-BB03-D0993F81251D}" destId="{EFD4C3B5-0C83-3A40-A2A3-B311CA1913C0}" srcOrd="4" destOrd="0" parTransId="{B48B937D-40C9-D64C-9F6E-FAE3FBB61940}" sibTransId="{0A3034FC-1680-9646-AFB7-43AA0B2D8C87}"/>
    <dgm:cxn modelId="{FFD3C141-6AD9-A042-9B47-B28F96229F84}" type="presOf" srcId="{EC4C07DA-5E17-9945-8D24-6F0BD3D261DE}" destId="{7B6D79F7-DEA8-9146-B07C-012E8F3D6377}" srcOrd="1" destOrd="0" presId="urn:microsoft.com/office/officeart/2005/8/layout/pyramid1"/>
    <dgm:cxn modelId="{B388F7D2-3240-FD48-81B4-4449CB22231C}" srcId="{ECD7387A-D9FB-7844-BB03-D0993F81251D}" destId="{EC4C07DA-5E17-9945-8D24-6F0BD3D261DE}" srcOrd="2" destOrd="0" parTransId="{0E53B9C5-1351-A246-956E-06C5EF4FC482}" sibTransId="{C7DFCC95-7E23-2D4F-8071-6072509D78C5}"/>
    <dgm:cxn modelId="{253F4D67-FDF3-5144-921F-219E4578C9A2}" srcId="{ECD7387A-D9FB-7844-BB03-D0993F81251D}" destId="{0C3C0BAF-1BF0-8F4C-832D-730116FC1C99}" srcOrd="1" destOrd="0" parTransId="{86543329-8C96-024C-9C53-CD6C64394BAA}" sibTransId="{BF7B7963-B2E1-8040-B275-70642F89D59B}"/>
    <dgm:cxn modelId="{9C4A3291-A28A-884C-8DD5-6C9785F57D2F}" type="presOf" srcId="{EC4C07DA-5E17-9945-8D24-6F0BD3D261DE}" destId="{24ECDF67-51A4-5940-AB13-19396405946C}" srcOrd="0" destOrd="0" presId="urn:microsoft.com/office/officeart/2005/8/layout/pyramid1"/>
    <dgm:cxn modelId="{B3918267-7DF6-4547-A598-E8E2ED3F9946}" type="presParOf" srcId="{3148FC53-7A21-194D-8A50-1DC1B45DDE59}" destId="{36271FDA-2136-F343-94FE-790336E77525}" srcOrd="0" destOrd="0" presId="urn:microsoft.com/office/officeart/2005/8/layout/pyramid1"/>
    <dgm:cxn modelId="{FDBB40CC-EF91-A445-AC3A-85501D08FF1C}" type="presParOf" srcId="{36271FDA-2136-F343-94FE-790336E77525}" destId="{367127D4-52E8-2948-8779-DADF56E66214}" srcOrd="0" destOrd="0" presId="urn:microsoft.com/office/officeart/2005/8/layout/pyramid1"/>
    <dgm:cxn modelId="{E57739AF-237C-1741-8763-045809E80F15}" type="presParOf" srcId="{36271FDA-2136-F343-94FE-790336E77525}" destId="{6FBA1492-1AB2-8A4E-B8ED-AE2C5606BA56}" srcOrd="1" destOrd="0" presId="urn:microsoft.com/office/officeart/2005/8/layout/pyramid1"/>
    <dgm:cxn modelId="{B4B6FC8D-BD4D-6A44-85EC-4798E3DCACAE}" type="presParOf" srcId="{3148FC53-7A21-194D-8A50-1DC1B45DDE59}" destId="{49A4C2E5-E15D-384A-8DEF-2FB6D9D6F800}" srcOrd="1" destOrd="0" presId="urn:microsoft.com/office/officeart/2005/8/layout/pyramid1"/>
    <dgm:cxn modelId="{51E1A508-93F8-5641-9919-589A605BE06E}" type="presParOf" srcId="{49A4C2E5-E15D-384A-8DEF-2FB6D9D6F800}" destId="{DD3F57A5-82E3-304E-8EAE-6782EC291776}" srcOrd="0" destOrd="0" presId="urn:microsoft.com/office/officeart/2005/8/layout/pyramid1"/>
    <dgm:cxn modelId="{3CF0EAD9-9AA8-204E-BE6C-E639C3F9E8AC}" type="presParOf" srcId="{49A4C2E5-E15D-384A-8DEF-2FB6D9D6F800}" destId="{F1AD58CC-399E-8243-81A5-ECB17E794154}" srcOrd="1" destOrd="0" presId="urn:microsoft.com/office/officeart/2005/8/layout/pyramid1"/>
    <dgm:cxn modelId="{EA804F4C-CEEF-1144-8FA3-D8243697AF7F}" type="presParOf" srcId="{3148FC53-7A21-194D-8A50-1DC1B45DDE59}" destId="{30A5C96E-A178-014F-B6FC-C82A71D996F7}" srcOrd="2" destOrd="0" presId="urn:microsoft.com/office/officeart/2005/8/layout/pyramid1"/>
    <dgm:cxn modelId="{7592BED8-F00D-3842-B887-23E6794E9B4E}" type="presParOf" srcId="{30A5C96E-A178-014F-B6FC-C82A71D996F7}" destId="{24ECDF67-51A4-5940-AB13-19396405946C}" srcOrd="0" destOrd="0" presId="urn:microsoft.com/office/officeart/2005/8/layout/pyramid1"/>
    <dgm:cxn modelId="{E370BC28-2438-4A45-9D1A-724BCA8080B3}" type="presParOf" srcId="{30A5C96E-A178-014F-B6FC-C82A71D996F7}" destId="{7B6D79F7-DEA8-9146-B07C-012E8F3D6377}" srcOrd="1" destOrd="0" presId="urn:microsoft.com/office/officeart/2005/8/layout/pyramid1"/>
    <dgm:cxn modelId="{5DC07ECD-8A0B-FC42-BAE9-0B599394AC3D}" type="presParOf" srcId="{3148FC53-7A21-194D-8A50-1DC1B45DDE59}" destId="{6577CA4F-D733-E94C-B130-52891A65DDE6}" srcOrd="3" destOrd="0" presId="urn:microsoft.com/office/officeart/2005/8/layout/pyramid1"/>
    <dgm:cxn modelId="{61B93A13-F8B3-5A49-B43E-E8F62EF5D7AA}" type="presParOf" srcId="{6577CA4F-D733-E94C-B130-52891A65DDE6}" destId="{216A4F54-CDF2-D149-A49F-C17D35DC69E5}" srcOrd="0" destOrd="0" presId="urn:microsoft.com/office/officeart/2005/8/layout/pyramid1"/>
    <dgm:cxn modelId="{93E79581-2899-B942-B7EF-0E109C611E16}" type="presParOf" srcId="{6577CA4F-D733-E94C-B130-52891A65DDE6}" destId="{EF89EBDA-90D9-6E4E-971D-79B7BEAAC5DE}" srcOrd="1" destOrd="0" presId="urn:microsoft.com/office/officeart/2005/8/layout/pyramid1"/>
    <dgm:cxn modelId="{A246DBE7-20A5-9A4E-9677-799D4642B57F}" type="presParOf" srcId="{3148FC53-7A21-194D-8A50-1DC1B45DDE59}" destId="{0073064F-883D-F341-A365-5A20C16D8A2B}" srcOrd="4" destOrd="0" presId="urn:microsoft.com/office/officeart/2005/8/layout/pyramid1"/>
    <dgm:cxn modelId="{AFE8DFE3-7E57-BB45-9139-75B7F37315FC}" type="presParOf" srcId="{0073064F-883D-F341-A365-5A20C16D8A2B}" destId="{9B3D6971-9A9F-834A-AE69-31A0A1104575}" srcOrd="0" destOrd="0" presId="urn:microsoft.com/office/officeart/2005/8/layout/pyramid1"/>
    <dgm:cxn modelId="{F11D5AC3-2CA6-2449-BB07-758D92BE48D9}" type="presParOf" srcId="{0073064F-883D-F341-A365-5A20C16D8A2B}" destId="{7E724239-74DC-1A46-8887-200CE4BB2CD4}" srcOrd="1" destOrd="0" presId="urn:microsoft.com/office/officeart/2005/8/layout/pyramid1"/>
  </dgm:cxnLst>
  <dgm:bg/>
  <dgm:whole>
    <a:effectLst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127D4-52E8-2948-8779-DADF56E66214}">
      <dsp:nvSpPr>
        <dsp:cNvPr id="0" name=""/>
        <dsp:cNvSpPr/>
      </dsp:nvSpPr>
      <dsp:spPr>
        <a:xfrm>
          <a:off x="2468880" y="0"/>
          <a:ext cx="1234440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"/>
              <a:cs typeface="Arial"/>
            </a:rPr>
            <a:t>Integrative</a:t>
          </a:r>
          <a:r>
            <a:rPr lang="en-US" sz="2000" kern="1200" dirty="0" smtClean="0">
              <a:latin typeface="Arial"/>
              <a:cs typeface="Arial"/>
            </a:rPr>
            <a:t> analysis</a:t>
          </a:r>
          <a:endParaRPr lang="en-US" sz="2000" kern="1200" dirty="0">
            <a:latin typeface="Arial"/>
            <a:cs typeface="Arial"/>
          </a:endParaRPr>
        </a:p>
      </dsp:txBody>
      <dsp:txXfrm>
        <a:off x="2468880" y="0"/>
        <a:ext cx="1234440" cy="1104900"/>
      </dsp:txXfrm>
    </dsp:sp>
    <dsp:sp modelId="{DD3F57A5-82E3-304E-8EAE-6782EC291776}">
      <dsp:nvSpPr>
        <dsp:cNvPr id="0" name=""/>
        <dsp:cNvSpPr/>
      </dsp:nvSpPr>
      <dsp:spPr>
        <a:xfrm>
          <a:off x="1851660" y="1104900"/>
          <a:ext cx="2468880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-1116193"/>
                <a:satOff val="6725"/>
                <a:lumOff val="5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116193"/>
                <a:satOff val="6725"/>
                <a:lumOff val="5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/>
              <a:cs typeface="Arial"/>
            </a:rPr>
            <a:t>Genomic annotations</a:t>
          </a:r>
          <a:endParaRPr lang="en-US" sz="2200" kern="1200" dirty="0">
            <a:latin typeface="Arial"/>
            <a:cs typeface="Arial"/>
          </a:endParaRPr>
        </a:p>
      </dsp:txBody>
      <dsp:txXfrm>
        <a:off x="2283714" y="1104900"/>
        <a:ext cx="1604772" cy="1104900"/>
      </dsp:txXfrm>
    </dsp:sp>
    <dsp:sp modelId="{24ECDF67-51A4-5940-AB13-19396405946C}">
      <dsp:nvSpPr>
        <dsp:cNvPr id="0" name=""/>
        <dsp:cNvSpPr/>
      </dsp:nvSpPr>
      <dsp:spPr>
        <a:xfrm>
          <a:off x="1234439" y="2209800"/>
          <a:ext cx="3703320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-2232386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6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/>
              <a:cs typeface="Arial"/>
            </a:rPr>
            <a:t>Genomic features</a:t>
          </a:r>
          <a:endParaRPr lang="en-US" sz="2200" kern="1200" dirty="0">
            <a:latin typeface="Arial"/>
            <a:cs typeface="Arial"/>
          </a:endParaRPr>
        </a:p>
      </dsp:txBody>
      <dsp:txXfrm>
        <a:off x="1882520" y="2209800"/>
        <a:ext cx="2407158" cy="1104900"/>
      </dsp:txXfrm>
    </dsp:sp>
    <dsp:sp modelId="{216A4F54-CDF2-D149-A49F-C17D35DC69E5}">
      <dsp:nvSpPr>
        <dsp:cNvPr id="0" name=""/>
        <dsp:cNvSpPr/>
      </dsp:nvSpPr>
      <dsp:spPr>
        <a:xfrm>
          <a:off x="617219" y="3314700"/>
          <a:ext cx="4937760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-3348579"/>
                <a:satOff val="20174"/>
                <a:lumOff val="16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348579"/>
                <a:satOff val="20174"/>
                <a:lumOff val="16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/>
              <a:cs typeface="Arial"/>
            </a:rPr>
            <a:t>Raw experimental data</a:t>
          </a:r>
          <a:endParaRPr lang="en-US" sz="2200" kern="1200" dirty="0">
            <a:latin typeface="Arial"/>
            <a:cs typeface="Arial"/>
          </a:endParaRPr>
        </a:p>
      </dsp:txBody>
      <dsp:txXfrm>
        <a:off x="1481327" y="3314700"/>
        <a:ext cx="3209544" cy="1104900"/>
      </dsp:txXfrm>
    </dsp:sp>
    <dsp:sp modelId="{9B3D6971-9A9F-834A-AE69-31A0A1104575}">
      <dsp:nvSpPr>
        <dsp:cNvPr id="0" name=""/>
        <dsp:cNvSpPr/>
      </dsp:nvSpPr>
      <dsp:spPr>
        <a:xfrm>
          <a:off x="0" y="4419600"/>
          <a:ext cx="6172199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-4464771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1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Arial"/>
              <a:cs typeface="Arial"/>
            </a:rPr>
            <a:t>Biosamples</a:t>
          </a:r>
          <a:r>
            <a:rPr lang="en-US" sz="2200" kern="1200" dirty="0" smtClean="0">
              <a:latin typeface="Arial"/>
              <a:cs typeface="Arial"/>
            </a:rPr>
            <a:t> and metadata</a:t>
          </a:r>
          <a:endParaRPr lang="en-US" sz="2200" kern="1200" dirty="0">
            <a:latin typeface="Arial"/>
            <a:cs typeface="Arial"/>
          </a:endParaRPr>
        </a:p>
      </dsp:txBody>
      <dsp:txXfrm>
        <a:off x="1080134" y="4419600"/>
        <a:ext cx="4011930" cy="1104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127D4-52E8-2948-8779-DADF56E66214}">
      <dsp:nvSpPr>
        <dsp:cNvPr id="0" name=""/>
        <dsp:cNvSpPr/>
      </dsp:nvSpPr>
      <dsp:spPr>
        <a:xfrm>
          <a:off x="2468880" y="0"/>
          <a:ext cx="1234440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  <a:latin typeface="Arial"/>
              <a:cs typeface="Arial"/>
            </a:rPr>
            <a:t>Integrative</a:t>
          </a:r>
          <a:r>
            <a:rPr lang="en-US" sz="2000" kern="1200" dirty="0" smtClean="0">
              <a:latin typeface="Arial"/>
              <a:cs typeface="Arial"/>
            </a:rPr>
            <a:t> analysis</a:t>
          </a:r>
          <a:endParaRPr lang="en-US" sz="2000" kern="1200" dirty="0">
            <a:latin typeface="Arial"/>
            <a:cs typeface="Arial"/>
          </a:endParaRPr>
        </a:p>
      </dsp:txBody>
      <dsp:txXfrm>
        <a:off x="2468880" y="0"/>
        <a:ext cx="1234440" cy="1104900"/>
      </dsp:txXfrm>
    </dsp:sp>
    <dsp:sp modelId="{DD3F57A5-82E3-304E-8EAE-6782EC291776}">
      <dsp:nvSpPr>
        <dsp:cNvPr id="0" name=""/>
        <dsp:cNvSpPr/>
      </dsp:nvSpPr>
      <dsp:spPr>
        <a:xfrm>
          <a:off x="1851660" y="1104900"/>
          <a:ext cx="2468880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-1116193"/>
                <a:satOff val="6725"/>
                <a:lumOff val="5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116193"/>
                <a:satOff val="6725"/>
                <a:lumOff val="5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/>
              <a:cs typeface="Arial"/>
            </a:rPr>
            <a:t>Genomic annotations</a:t>
          </a:r>
          <a:endParaRPr lang="en-US" sz="2200" kern="1200" dirty="0">
            <a:latin typeface="Arial"/>
            <a:cs typeface="Arial"/>
          </a:endParaRPr>
        </a:p>
      </dsp:txBody>
      <dsp:txXfrm>
        <a:off x="2283714" y="1104900"/>
        <a:ext cx="1604772" cy="1104900"/>
      </dsp:txXfrm>
    </dsp:sp>
    <dsp:sp modelId="{24ECDF67-51A4-5940-AB13-19396405946C}">
      <dsp:nvSpPr>
        <dsp:cNvPr id="0" name=""/>
        <dsp:cNvSpPr/>
      </dsp:nvSpPr>
      <dsp:spPr>
        <a:xfrm>
          <a:off x="1234439" y="2209800"/>
          <a:ext cx="3703320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-2232386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6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/>
              <a:cs typeface="Arial"/>
            </a:rPr>
            <a:t>Genomic features</a:t>
          </a:r>
          <a:endParaRPr lang="en-US" sz="2200" kern="1200" dirty="0">
            <a:latin typeface="Arial"/>
            <a:cs typeface="Arial"/>
          </a:endParaRPr>
        </a:p>
      </dsp:txBody>
      <dsp:txXfrm>
        <a:off x="1882520" y="2209800"/>
        <a:ext cx="2407158" cy="1104900"/>
      </dsp:txXfrm>
    </dsp:sp>
    <dsp:sp modelId="{216A4F54-CDF2-D149-A49F-C17D35DC69E5}">
      <dsp:nvSpPr>
        <dsp:cNvPr id="0" name=""/>
        <dsp:cNvSpPr/>
      </dsp:nvSpPr>
      <dsp:spPr>
        <a:xfrm>
          <a:off x="617219" y="3314700"/>
          <a:ext cx="4937760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-3348579"/>
                <a:satOff val="20174"/>
                <a:lumOff val="16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348579"/>
                <a:satOff val="20174"/>
                <a:lumOff val="16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Arial"/>
              <a:cs typeface="Arial"/>
            </a:rPr>
            <a:t>Raw experimental data</a:t>
          </a:r>
          <a:endParaRPr lang="en-US" sz="2200" kern="1200" dirty="0">
            <a:latin typeface="Arial"/>
            <a:cs typeface="Arial"/>
          </a:endParaRPr>
        </a:p>
      </dsp:txBody>
      <dsp:txXfrm>
        <a:off x="1481327" y="3314700"/>
        <a:ext cx="3209544" cy="1104900"/>
      </dsp:txXfrm>
    </dsp:sp>
    <dsp:sp modelId="{9B3D6971-9A9F-834A-AE69-31A0A1104575}">
      <dsp:nvSpPr>
        <dsp:cNvPr id="0" name=""/>
        <dsp:cNvSpPr/>
      </dsp:nvSpPr>
      <dsp:spPr>
        <a:xfrm>
          <a:off x="0" y="4419600"/>
          <a:ext cx="6172199" cy="1104900"/>
        </a:xfrm>
        <a:prstGeom prst="trapezoid">
          <a:avLst>
            <a:gd name="adj" fmla="val 55862"/>
          </a:avLst>
        </a:prstGeom>
        <a:gradFill rotWithShape="0">
          <a:gsLst>
            <a:gs pos="0">
              <a:schemeClr val="accent4">
                <a:hueOff val="-4464771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1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Arial"/>
              <a:cs typeface="Arial"/>
            </a:rPr>
            <a:t>Biosamples</a:t>
          </a:r>
          <a:endParaRPr lang="en-US" sz="2200" kern="1200" dirty="0">
            <a:latin typeface="Arial"/>
            <a:cs typeface="Arial"/>
          </a:endParaRPr>
        </a:p>
      </dsp:txBody>
      <dsp:txXfrm>
        <a:off x="1080134" y="4419600"/>
        <a:ext cx="4011930" cy="1104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F60FF-F7BB-E549-A109-81668F9592E4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069BC-3A62-D04F-94CD-0DE65E3EF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40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1773B-D006-AD40-98A7-AB945A60A621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948A5-CBEE-1946-87F2-B52C26742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7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48A5-CBEE-1946-87F2-B52C267428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1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48A5-CBEE-1946-87F2-B52C267428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36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48A5-CBEE-1946-87F2-B52C267428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0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948A5-CBEE-1946-87F2-B52C2674281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5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AD55-E6BE-794C-AF14-3B7168D3A813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1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17E2-FAF6-5F4F-8A69-C139D89A240C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81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4110B-816E-9A4C-9076-E1E0CC230CD5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0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B036-0C30-6542-8339-CE2A3AD93877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6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2BA7-00E0-1041-9E65-0A6A6E366C0F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01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ED20E-C550-294C-8515-ADB36CC33840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D8AAC-DCD1-1F4F-A4CB-D8F81DC5C3EC}" type="datetime1">
              <a:rPr lang="en-US" smtClean="0"/>
              <a:t>7/10/17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2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363D-3642-FE45-ABEB-782C297463FE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80E4B-DA5A-B248-9FDC-6B7FC1307DFC}" type="datetime1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55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7ECA-B0C1-FA44-A368-A230FD71A61E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9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B50DD-09C3-0946-A2EB-CA2806448665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4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27263-CBD9-1742-861C-F570FAFD0156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89942-4337-B441-9D4C-B14CEB9A0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6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ncodeproject.org/biosamples/ENCBS383DPY/" TargetMode="Externa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Excel_Sheet1.xlsx"/><Relationship Id="rId6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Excel_Sheet2.xlsx"/><Relationship Id="rId5" Type="http://schemas.openxmlformats.org/officeDocument/2006/relationships/image" Target="../media/image2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ncodeproject.org/data-standards/audit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ncodeproject.org/matrix/?type=Experimen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371600"/>
            <a:ext cx="7137400" cy="1841500"/>
          </a:xfrm>
          <a:solidFill>
            <a:schemeClr val="bg2">
              <a:lumMod val="90000"/>
            </a:schemeClr>
          </a:solidFill>
          <a:ln>
            <a:solidFill>
              <a:srgbClr val="C4BD97"/>
            </a:solidFill>
          </a:ln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Metadata Madness: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Lessons from ENCODE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41675" y="4327724"/>
            <a:ext cx="263525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Cheryl </a:t>
            </a:r>
            <a:r>
              <a:rPr lang="en-US" sz="2000" dirty="0" smtClean="0">
                <a:latin typeface="Arial"/>
                <a:cs typeface="Arial"/>
              </a:rPr>
              <a:t>A. Keller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Penn State University</a:t>
            </a:r>
          </a:p>
          <a:p>
            <a:pPr algn="ctr"/>
            <a:endParaRPr lang="en-US" sz="2000" dirty="0">
              <a:latin typeface="Arial"/>
              <a:cs typeface="Arial"/>
            </a:endParaRPr>
          </a:p>
          <a:p>
            <a:pPr algn="ctr"/>
            <a:r>
              <a:rPr lang="en-US" sz="2000" dirty="0">
                <a:latin typeface="Arial"/>
                <a:cs typeface="Arial"/>
              </a:rPr>
              <a:t/>
            </a:r>
            <a:br>
              <a:rPr lang="en-US" sz="2000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July 10, 2017</a:t>
            </a:r>
            <a:endParaRPr lang="en-US" dirty="0"/>
          </a:p>
        </p:txBody>
      </p:sp>
      <p:pic>
        <p:nvPicPr>
          <p:cNvPr id="4" name="Picture 3" descr="PSUmark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"/>
            <a:ext cx="1828800" cy="6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1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7-07 at 10.41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863600"/>
            <a:ext cx="1858993" cy="914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/>
                <a:cs typeface="Arial"/>
              </a:rPr>
              <a:t>From mouse to machine (learning!)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4076700" y="1663700"/>
            <a:ext cx="495300" cy="5080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Hba_locus_IDEA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0"/>
            <a:ext cx="7635711" cy="411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4800" y="6375400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Yu Zhang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42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/>
                <a:cs typeface="Arial"/>
              </a:rPr>
              <a:t>Metadata must be collected at every step</a:t>
            </a:r>
            <a:endParaRPr lang="en-US" sz="3200" dirty="0">
              <a:latin typeface="Arial"/>
              <a:cs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34204" y="1409700"/>
            <a:ext cx="7705720" cy="731520"/>
            <a:chOff x="734204" y="1257300"/>
            <a:chExt cx="7705720" cy="731520"/>
          </a:xfrm>
        </p:grpSpPr>
        <p:pic>
          <p:nvPicPr>
            <p:cNvPr id="12" name="Picture 11" descr="Screen Shot 2017-07-07 at 10.41.2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04" y="1257300"/>
              <a:ext cx="1487194" cy="731520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>
            <a:xfrm>
              <a:off x="5638800" y="1508760"/>
              <a:ext cx="584200" cy="2286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3017678" y="1407617"/>
              <a:ext cx="150190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Arial"/>
                  <a:cs typeface="Arial"/>
                </a:rPr>
                <a:t>Biosample</a:t>
              </a:r>
              <a:endParaRPr lang="en-US" sz="22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24478" y="1407617"/>
              <a:ext cx="181544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Strain, tissue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2601" y="2235708"/>
            <a:ext cx="7656885" cy="914400"/>
            <a:chOff x="482601" y="1905000"/>
            <a:chExt cx="7656885" cy="914400"/>
          </a:xfrm>
        </p:grpSpPr>
        <p:sp>
          <p:nvSpPr>
            <p:cNvPr id="24" name="Right Arrow 23"/>
            <p:cNvSpPr/>
            <p:nvPr/>
          </p:nvSpPr>
          <p:spPr>
            <a:xfrm>
              <a:off x="5638800" y="2247900"/>
              <a:ext cx="584200" cy="2286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17678" y="2146757"/>
              <a:ext cx="258399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Sample processing</a:t>
              </a:r>
              <a:endParaRPr lang="en-US" sz="2200" dirty="0"/>
            </a:p>
          </p:txBody>
        </p:sp>
        <p:pic>
          <p:nvPicPr>
            <p:cNvPr id="29" name="Picture 28" descr="Screen Shot 2017-07-07 at 12.50.1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01" y="1905000"/>
              <a:ext cx="2028733" cy="9144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624478" y="2146757"/>
              <a:ext cx="151500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Antibodies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6624478" y="1009134"/>
            <a:ext cx="13451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u="sng" dirty="0" smtClean="0">
                <a:latin typeface="Arial"/>
                <a:cs typeface="Arial"/>
              </a:rPr>
              <a:t>Example</a:t>
            </a:r>
            <a:endParaRPr lang="en-US" sz="2200" b="1" u="sng" dirty="0"/>
          </a:p>
        </p:txBody>
      </p:sp>
      <p:grpSp>
        <p:nvGrpSpPr>
          <p:cNvPr id="15" name="Group 14"/>
          <p:cNvGrpSpPr/>
          <p:nvPr/>
        </p:nvGrpSpPr>
        <p:grpSpPr>
          <a:xfrm>
            <a:off x="895700" y="3244596"/>
            <a:ext cx="6995534" cy="731520"/>
            <a:chOff x="895700" y="3282791"/>
            <a:chExt cx="6995534" cy="731520"/>
          </a:xfrm>
        </p:grpSpPr>
        <p:pic>
          <p:nvPicPr>
            <p:cNvPr id="3" name="Picture 2" descr="Screen Shot 2017-07-07 at 12.27.1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700" y="3282791"/>
              <a:ext cx="1022400" cy="731520"/>
            </a:xfrm>
            <a:prstGeom prst="rect">
              <a:avLst/>
            </a:prstGeom>
          </p:spPr>
        </p:pic>
        <p:sp>
          <p:nvSpPr>
            <p:cNvPr id="25" name="Right Arrow 24"/>
            <p:cNvSpPr/>
            <p:nvPr/>
          </p:nvSpPr>
          <p:spPr>
            <a:xfrm>
              <a:off x="5638800" y="3534251"/>
              <a:ext cx="584200" cy="2286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7678" y="3433108"/>
              <a:ext cx="245877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Library generation</a:t>
              </a:r>
              <a:endParaRPr lang="en-US" sz="22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24478" y="3433108"/>
              <a:ext cx="126675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Methods</a:t>
              </a:r>
              <a:endParaRPr lang="en-US" sz="2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6583" y="4070604"/>
            <a:ext cx="7152966" cy="914400"/>
            <a:chOff x="706583" y="3529290"/>
            <a:chExt cx="7152966" cy="914400"/>
          </a:xfrm>
        </p:grpSpPr>
        <p:pic>
          <p:nvPicPr>
            <p:cNvPr id="5" name="Picture 4" descr="Screen Shot 2017-07-07 at 12.29.33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3" y="3529290"/>
              <a:ext cx="1242291" cy="914400"/>
            </a:xfrm>
            <a:prstGeom prst="rect">
              <a:avLst/>
            </a:prstGeom>
          </p:spPr>
        </p:pic>
        <p:sp>
          <p:nvSpPr>
            <p:cNvPr id="26" name="Right Arrow 25"/>
            <p:cNvSpPr/>
            <p:nvPr/>
          </p:nvSpPr>
          <p:spPr>
            <a:xfrm>
              <a:off x="5638800" y="3872190"/>
              <a:ext cx="584200" cy="2286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7678" y="3771047"/>
              <a:ext cx="167493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Sequencing</a:t>
              </a:r>
              <a:endParaRPr lang="en-US" sz="22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624478" y="3771047"/>
              <a:ext cx="123507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Platform</a:t>
              </a:r>
              <a:endParaRPr lang="en-US" sz="2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0701" y="5079492"/>
            <a:ext cx="7417233" cy="731520"/>
            <a:chOff x="520701" y="4647644"/>
            <a:chExt cx="7417233" cy="731520"/>
          </a:xfrm>
        </p:grpSpPr>
        <p:pic>
          <p:nvPicPr>
            <p:cNvPr id="6" name="Picture 5" descr="Screen Shot 2017-07-07 at 12.33.33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926" r="3893"/>
            <a:stretch/>
          </p:blipFill>
          <p:spPr>
            <a:xfrm>
              <a:off x="520701" y="4647644"/>
              <a:ext cx="1883663" cy="731520"/>
            </a:xfrm>
            <a:prstGeom prst="rect">
              <a:avLst/>
            </a:prstGeom>
          </p:spPr>
        </p:pic>
        <p:sp>
          <p:nvSpPr>
            <p:cNvPr id="27" name="Right Arrow 26"/>
            <p:cNvSpPr/>
            <p:nvPr/>
          </p:nvSpPr>
          <p:spPr>
            <a:xfrm>
              <a:off x="5638800" y="4899104"/>
              <a:ext cx="584200" cy="2286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17678" y="4797961"/>
              <a:ext cx="137654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Raw data</a:t>
              </a:r>
              <a:endParaRPr lang="en-US" sz="2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624478" y="4797961"/>
              <a:ext cx="131345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Q scores</a:t>
              </a:r>
              <a:endParaRPr lang="en-US" sz="2200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3017678" y="996434"/>
            <a:ext cx="7960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u="sng" dirty="0" smtClean="0">
                <a:latin typeface="Arial"/>
                <a:cs typeface="Arial"/>
              </a:rPr>
              <a:t>Step</a:t>
            </a:r>
            <a:endParaRPr lang="en-US" sz="2200" b="1" u="sng" dirty="0"/>
          </a:p>
        </p:txBody>
      </p:sp>
      <p:grpSp>
        <p:nvGrpSpPr>
          <p:cNvPr id="19" name="Group 18"/>
          <p:cNvGrpSpPr/>
          <p:nvPr/>
        </p:nvGrpSpPr>
        <p:grpSpPr>
          <a:xfrm>
            <a:off x="533400" y="5905500"/>
            <a:ext cx="7279587" cy="685800"/>
            <a:chOff x="533400" y="5753100"/>
            <a:chExt cx="7279587" cy="685800"/>
          </a:xfrm>
        </p:grpSpPr>
        <p:pic>
          <p:nvPicPr>
            <p:cNvPr id="37" name="Picture 36" descr="Hba_locus_IDEAs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00"/>
            <a:stretch/>
          </p:blipFill>
          <p:spPr>
            <a:xfrm>
              <a:off x="533400" y="5753100"/>
              <a:ext cx="1696825" cy="685800"/>
            </a:xfrm>
            <a:prstGeom prst="rect">
              <a:avLst/>
            </a:prstGeom>
          </p:spPr>
        </p:pic>
        <p:sp>
          <p:nvSpPr>
            <p:cNvPr id="38" name="Right Arrow 37"/>
            <p:cNvSpPr/>
            <p:nvPr/>
          </p:nvSpPr>
          <p:spPr>
            <a:xfrm>
              <a:off x="5638800" y="5981700"/>
              <a:ext cx="584200" cy="2286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017678" y="5880557"/>
              <a:ext cx="214510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Processed data</a:t>
              </a:r>
              <a:endParaRPr lang="en-US" sz="22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24478" y="5880557"/>
              <a:ext cx="118850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Arial"/>
                  <a:cs typeface="Arial"/>
                </a:rPr>
                <a:t>Pipeline</a:t>
              </a:r>
              <a:endParaRPr lang="en-US" sz="2200" dirty="0"/>
            </a:p>
          </p:txBody>
        </p:sp>
      </p:grpSp>
      <p:sp>
        <p:nvSpPr>
          <p:cNvPr id="21" name="Down Arrow 20"/>
          <p:cNvSpPr/>
          <p:nvPr/>
        </p:nvSpPr>
        <p:spPr>
          <a:xfrm>
            <a:off x="3657600" y="2070100"/>
            <a:ext cx="228600" cy="3937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3657600" y="2997200"/>
            <a:ext cx="228600" cy="3937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3657600" y="3911600"/>
            <a:ext cx="228600" cy="3937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3657600" y="4813300"/>
            <a:ext cx="228600" cy="3937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>
            <a:off x="3657600" y="5689600"/>
            <a:ext cx="228600" cy="3937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0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7"/>
            <a:ext cx="83185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latin typeface="Arial"/>
                <a:cs typeface="Arial"/>
              </a:rPr>
              <a:t>Hardison</a:t>
            </a:r>
            <a:r>
              <a:rPr lang="en-US" sz="2800" dirty="0" smtClean="0">
                <a:latin typeface="Arial"/>
                <a:cs typeface="Arial"/>
              </a:rPr>
              <a:t> lab uses an internal database to store metadata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45200" y="6121400"/>
            <a:ext cx="170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Belinda </a:t>
            </a:r>
            <a:r>
              <a:rPr lang="en-US" sz="1600" dirty="0" err="1" smtClean="0">
                <a:latin typeface="Arial"/>
                <a:cs typeface="Arial"/>
              </a:rPr>
              <a:t>Giardine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600" y="1422400"/>
            <a:ext cx="7454096" cy="4749800"/>
            <a:chOff x="863600" y="1168400"/>
            <a:chExt cx="7454096" cy="4749800"/>
          </a:xfrm>
        </p:grpSpPr>
        <p:pic>
          <p:nvPicPr>
            <p:cNvPr id="13" name="Picture 12" descr="Screen Shot 2017-07-09 at 9.59.08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26"/>
            <a:stretch/>
          </p:blipFill>
          <p:spPr>
            <a:xfrm>
              <a:off x="863600" y="1168400"/>
              <a:ext cx="7454096" cy="474980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1498600" y="2133600"/>
              <a:ext cx="469900" cy="381000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1993900" y="1943100"/>
              <a:ext cx="1257300" cy="29210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314700" y="1714500"/>
              <a:ext cx="181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Arial"/>
                  <a:cs typeface="Arial"/>
                </a:rPr>
                <a:t>unique identifier</a:t>
              </a:r>
              <a:endParaRPr lang="en-US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7978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7"/>
            <a:ext cx="83185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latin typeface="Arial"/>
                <a:cs typeface="Arial"/>
              </a:rPr>
              <a:t>Hardison</a:t>
            </a:r>
            <a:r>
              <a:rPr lang="en-US" sz="2800" dirty="0" smtClean="0">
                <a:latin typeface="Arial"/>
                <a:cs typeface="Arial"/>
              </a:rPr>
              <a:t> lab database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 descr="Screen Shot 2017-07-09 at 10.05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0300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45200" y="6121400"/>
            <a:ext cx="170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Belinda </a:t>
            </a:r>
            <a:r>
              <a:rPr lang="en-US" sz="1600" dirty="0" err="1" smtClean="0">
                <a:latin typeface="Arial"/>
                <a:cs typeface="Arial"/>
              </a:rPr>
              <a:t>Giardine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89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7"/>
            <a:ext cx="83185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latin typeface="Arial"/>
                <a:cs typeface="Arial"/>
              </a:rPr>
              <a:t>Hardison</a:t>
            </a:r>
            <a:r>
              <a:rPr lang="en-US" sz="2800" dirty="0" smtClean="0">
                <a:latin typeface="Arial"/>
                <a:cs typeface="Arial"/>
              </a:rPr>
              <a:t> lab database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14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45200" y="6121400"/>
            <a:ext cx="170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Belinda </a:t>
            </a:r>
            <a:r>
              <a:rPr lang="en-US" sz="1600" dirty="0" err="1" smtClean="0">
                <a:latin typeface="Arial"/>
                <a:cs typeface="Arial"/>
              </a:rPr>
              <a:t>Giardine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4" name="Picture 3" descr="Screen Shot 2017-07-09 at 2.2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219200"/>
            <a:ext cx="8294663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42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/>
                <a:cs typeface="Arial"/>
              </a:rPr>
              <a:t>Simplified scheme of hematopoiesis</a:t>
            </a:r>
          </a:p>
        </p:txBody>
      </p:sp>
      <p:pic>
        <p:nvPicPr>
          <p:cNvPr id="7" name="Picture 6" descr="Chlon2012_hemat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1" y="1566041"/>
            <a:ext cx="5285784" cy="405699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726271" y="5425819"/>
            <a:ext cx="5345648" cy="169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12875" y="1397000"/>
            <a:ext cx="538413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HSC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5793" y="2118243"/>
            <a:ext cx="598072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800080"/>
                </a:solidFill>
                <a:latin typeface="+mn-lt"/>
              </a:rPr>
              <a:t>CMP</a:t>
            </a:r>
            <a:endParaRPr lang="en-US" sz="1600" dirty="0">
              <a:solidFill>
                <a:srgbClr val="80008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7278" y="2833852"/>
            <a:ext cx="505407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CLP</a:t>
            </a:r>
            <a:endParaRPr lang="en-US" sz="16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0435" y="2833852"/>
            <a:ext cx="679705" cy="344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996633"/>
                </a:solidFill>
                <a:latin typeface="+mn-lt"/>
              </a:rPr>
              <a:t>GMP</a:t>
            </a:r>
            <a:endParaRPr lang="en-US" sz="1600" dirty="0">
              <a:solidFill>
                <a:srgbClr val="996633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2419" y="2833852"/>
            <a:ext cx="588493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+mn-lt"/>
              </a:rPr>
              <a:t>MEP</a:t>
            </a:r>
            <a:endParaRPr lang="en-US" sz="1600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98711" y="5431866"/>
            <a:ext cx="612858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+mn-lt"/>
              </a:rPr>
              <a:t>MEG</a:t>
            </a:r>
            <a:endParaRPr lang="en-US" sz="1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8291" y="5431866"/>
            <a:ext cx="515715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ERY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5631" y="5431866"/>
            <a:ext cx="565588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GRA</a:t>
            </a:r>
            <a:endParaRPr lang="en-US" sz="16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2971" y="5431866"/>
            <a:ext cx="794230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MONO</a:t>
            </a:r>
            <a:endParaRPr lang="en-US" sz="16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8617" y="5431866"/>
            <a:ext cx="295819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T</a:t>
            </a:r>
            <a:endParaRPr lang="en-US" sz="1600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68379" y="5431866"/>
            <a:ext cx="307896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B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6465" y="5431866"/>
            <a:ext cx="440335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NK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6630" y="5416553"/>
            <a:ext cx="582704" cy="3755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EOS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11304" y="5416553"/>
            <a:ext cx="687791" cy="3755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Mast</a:t>
            </a:r>
            <a:endParaRPr lang="en-US" sz="1600" dirty="0">
              <a:latin typeface="+mn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468379" y="3594538"/>
            <a:ext cx="689761" cy="2535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158140" y="3848100"/>
            <a:ext cx="0" cy="10142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Screen Shot 2016-04-10 at 1.39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79" y="4946869"/>
            <a:ext cx="513097" cy="4564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16032" y="5923677"/>
            <a:ext cx="1060411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2 M sec</a:t>
            </a:r>
            <a:r>
              <a:rPr lang="en-US" sz="1600" baseline="30000" dirty="0" smtClean="0">
                <a:solidFill>
                  <a:srgbClr val="FF0000"/>
                </a:solidFill>
                <a:latin typeface="+mn-lt"/>
              </a:rPr>
              <a:t>-1</a:t>
            </a:r>
            <a:endParaRPr lang="en-US" sz="1600" baseline="30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4985" y="4033810"/>
            <a:ext cx="963487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CFU-Mk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92424" y="4031773"/>
            <a:ext cx="772812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CFU-E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95631" y="1397000"/>
            <a:ext cx="565588" cy="8381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162964" y="2124153"/>
            <a:ext cx="565588" cy="8381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28774" y="2833852"/>
            <a:ext cx="692374" cy="8381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038870" y="2833852"/>
            <a:ext cx="667153" cy="8381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24985" y="3988245"/>
            <a:ext cx="886584" cy="4190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98711" y="4788248"/>
            <a:ext cx="693712" cy="10473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760913" y="4788248"/>
            <a:ext cx="402052" cy="10473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592424" y="3988245"/>
            <a:ext cx="734077" cy="4210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974997" y="3247156"/>
            <a:ext cx="586445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G1E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74997" y="3683961"/>
            <a:ext cx="571709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ER4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63119" y="1741899"/>
            <a:ext cx="716812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60066"/>
                </a:solidFill>
              </a:rPr>
              <a:t>HPC7</a:t>
            </a:r>
            <a:endParaRPr lang="en-US" sz="1600" dirty="0">
              <a:solidFill>
                <a:srgbClr val="660066"/>
              </a:solidFill>
            </a:endParaRPr>
          </a:p>
        </p:txBody>
      </p:sp>
      <p:pic>
        <p:nvPicPr>
          <p:cNvPr id="4" name="Picture 3" descr="Screen Shot 2017-07-07 at 10.41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4" y="1244600"/>
            <a:ext cx="185899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5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Biosamples</a:t>
            </a:r>
            <a:r>
              <a:rPr lang="en-US" sz="3200" dirty="0" smtClean="0"/>
              <a:t> </a:t>
            </a:r>
            <a:r>
              <a:rPr lang="en-US" sz="3200" dirty="0"/>
              <a:t>for </a:t>
            </a:r>
            <a:r>
              <a:rPr lang="en-US" sz="3200" dirty="0" smtClean="0"/>
              <a:t>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</a:t>
            </a:r>
            <a:r>
              <a:rPr lang="en-US" sz="3200" dirty="0" err="1" smtClean="0"/>
              <a:t>hematopioetic</a:t>
            </a:r>
            <a:r>
              <a:rPr lang="en-US" sz="3200" dirty="0" smtClean="0"/>
              <a:t> progenitors</a:t>
            </a:r>
            <a:endParaRPr lang="en-US" sz="3200" dirty="0"/>
          </a:p>
        </p:txBody>
      </p:sp>
      <p:sp>
        <p:nvSpPr>
          <p:cNvPr id="55" name="TextBox 54"/>
          <p:cNvSpPr txBox="1"/>
          <p:nvPr/>
        </p:nvSpPr>
        <p:spPr>
          <a:xfrm>
            <a:off x="6985000" y="6311900"/>
            <a:ext cx="115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/>
                <a:cs typeface="Arial"/>
              </a:rPr>
              <a:t>Bodine</a:t>
            </a:r>
            <a:r>
              <a:rPr lang="en-US" sz="1600" dirty="0" smtClean="0">
                <a:latin typeface="Arial"/>
                <a:cs typeface="Arial"/>
              </a:rPr>
              <a:t> lab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6601" y="1143000"/>
            <a:ext cx="7601597" cy="5137666"/>
            <a:chOff x="736601" y="1143000"/>
            <a:chExt cx="7601597" cy="5137666"/>
          </a:xfrm>
        </p:grpSpPr>
        <p:grpSp>
          <p:nvGrpSpPr>
            <p:cNvPr id="3" name="Group 2"/>
            <p:cNvGrpSpPr/>
            <p:nvPr/>
          </p:nvGrpSpPr>
          <p:grpSpPr>
            <a:xfrm>
              <a:off x="736601" y="1143000"/>
              <a:ext cx="7601597" cy="772160"/>
              <a:chOff x="381001" y="1143000"/>
              <a:chExt cx="7601597" cy="772160"/>
            </a:xfrm>
          </p:grpSpPr>
          <p:pic>
            <p:nvPicPr>
              <p:cNvPr id="59" name="Picture 5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60" name="Picture 5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63" name="Picture 6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64" name="Picture 6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68" name="Picture 6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69" name="Picture 6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0" name="Picture 6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1" name="Picture 7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2" name="Picture 7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3" name="Picture 7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4" name="Picture 7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5" name="Picture 7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6" name="Picture 7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7" name="Picture 7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8" name="Picture 7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79" name="Picture 7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80" name="Picture 7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82" name="Picture 8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83" name="Picture 8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84" name="Picture 8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549400"/>
                <a:ext cx="743597" cy="36576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342461" y="1993900"/>
              <a:ext cx="4637513" cy="4286766"/>
              <a:chOff x="1342461" y="1993900"/>
              <a:chExt cx="4637513" cy="4286766"/>
            </a:xfrm>
          </p:grpSpPr>
          <p:sp>
            <p:nvSpPr>
              <p:cNvPr id="30" name="Down Arrow 29"/>
              <p:cNvSpPr/>
              <p:nvPr/>
            </p:nvSpPr>
            <p:spPr>
              <a:xfrm>
                <a:off x="4339704" y="19939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5094962" y="3612634"/>
                <a:ext cx="78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FACS</a:t>
                </a:r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124604" y="4793734"/>
                <a:ext cx="2775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Arial"/>
                    <a:cs typeface="Arial"/>
                  </a:rPr>
                  <a:t>HSC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Arial"/>
                    <a:cs typeface="Arial"/>
                  </a:rPr>
                  <a:t>CMP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996633"/>
                    </a:solidFill>
                    <a:latin typeface="Arial"/>
                    <a:cs typeface="Arial"/>
                  </a:rPr>
                  <a:t>GMP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008000"/>
                    </a:solidFill>
                    <a:latin typeface="Arial"/>
                    <a:cs typeface="Arial"/>
                  </a:rPr>
                  <a:t>MEP</a:t>
                </a:r>
                <a:endParaRPr lang="en-US" dirty="0">
                  <a:solidFill>
                    <a:srgbClr val="008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35" name="Down Arrow 34"/>
              <p:cNvSpPr/>
              <p:nvPr/>
            </p:nvSpPr>
            <p:spPr>
              <a:xfrm>
                <a:off x="3336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Down Arrow 35"/>
              <p:cNvSpPr/>
              <p:nvPr/>
            </p:nvSpPr>
            <p:spPr>
              <a:xfrm>
                <a:off x="4034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Down Arrow 36"/>
              <p:cNvSpPr/>
              <p:nvPr/>
            </p:nvSpPr>
            <p:spPr>
              <a:xfrm>
                <a:off x="4733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own Arrow 37"/>
              <p:cNvSpPr/>
              <p:nvPr/>
            </p:nvSpPr>
            <p:spPr>
              <a:xfrm>
                <a:off x="5431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114473" y="5911334"/>
                <a:ext cx="2865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RNA    RNA    RNA    RNA</a:t>
                </a:r>
                <a:endParaRPr lang="en-US" dirty="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4216400" y="2590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4889500" y="27686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4902200" y="30607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4394200" y="27940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4533900" y="3073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025900" y="28702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241800" y="31115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4648200" y="26543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3873500" y="2692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4025900" y="2844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48006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Manual Operation 61"/>
              <p:cNvSpPr/>
              <p:nvPr/>
            </p:nvSpPr>
            <p:spPr>
              <a:xfrm>
                <a:off x="4165600" y="3441700"/>
                <a:ext cx="723900" cy="660400"/>
              </a:xfrm>
              <a:prstGeom prst="flowChartManualOperation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rgbClr val="FFFFFF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39243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/>
              <p:cNvSpPr/>
              <p:nvPr/>
            </p:nvSpPr>
            <p:spPr>
              <a:xfrm>
                <a:off x="1342461" y="2571234"/>
                <a:ext cx="233669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Bone marrow (BM)</a:t>
                </a:r>
              </a:p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cells</a:t>
                </a:r>
                <a:endParaRPr lang="en-US" sz="2000" dirty="0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6250662" y="4615934"/>
              <a:ext cx="17755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Multi-lineage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progenitor cells</a:t>
              </a:r>
              <a:endParaRPr lang="en-US" dirty="0"/>
            </a:p>
          </p:txBody>
        </p:sp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940080" y="28651200"/>
            <a:ext cx="11799569" cy="5790376"/>
            <a:chOff x="381000" y="28879800"/>
            <a:chExt cx="12420600" cy="6095133"/>
          </a:xfrm>
        </p:grpSpPr>
        <p:pic>
          <p:nvPicPr>
            <p:cNvPr id="81" name="image0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29032199"/>
              <a:ext cx="6248400" cy="5942734"/>
            </a:xfrm>
            <a:prstGeom prst="rect">
              <a:avLst/>
            </a:prstGeom>
          </p:spPr>
        </p:pic>
        <p:grpSp>
          <p:nvGrpSpPr>
            <p:cNvPr id="85" name="Group 84"/>
            <p:cNvGrpSpPr>
              <a:grpSpLocks noChangeAspect="1"/>
            </p:cNvGrpSpPr>
            <p:nvPr/>
          </p:nvGrpSpPr>
          <p:grpSpPr>
            <a:xfrm>
              <a:off x="6858000" y="28879800"/>
              <a:ext cx="5943600" cy="5450793"/>
              <a:chOff x="1409700" y="513681"/>
              <a:chExt cx="6324600" cy="5800203"/>
            </a:xfrm>
          </p:grpSpPr>
          <p:pic>
            <p:nvPicPr>
              <p:cNvPr id="86" name="image11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9700" y="743880"/>
                <a:ext cx="6324600" cy="5570004"/>
              </a:xfrm>
              <a:prstGeom prst="rect">
                <a:avLst/>
              </a:prstGeom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3868402" y="513681"/>
                <a:ext cx="2808874" cy="491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400" dirty="0" smtClean="0"/>
                  <a:t>Number of colonies</a:t>
                </a:r>
                <a:endParaRPr lang="en-US" sz="2400" dirty="0"/>
              </a:p>
            </p:txBody>
          </p:sp>
        </p:grpSp>
      </p:grpSp>
      <p:pic>
        <p:nvPicPr>
          <p:cNvPr id="88" name="image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80" y="28948379"/>
            <a:ext cx="5935979" cy="56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7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Biosamples</a:t>
            </a:r>
            <a:r>
              <a:rPr lang="en-US" sz="3200" dirty="0"/>
              <a:t> for RNA-</a:t>
            </a:r>
            <a:r>
              <a:rPr lang="en-US" sz="3200" dirty="0" err="1"/>
              <a:t>seq</a:t>
            </a:r>
            <a:r>
              <a:rPr lang="en-US" sz="3200" dirty="0"/>
              <a:t> </a:t>
            </a:r>
            <a:r>
              <a:rPr lang="en-US" sz="3200" dirty="0" err="1"/>
              <a:t>hematopioetic</a:t>
            </a:r>
            <a:r>
              <a:rPr lang="en-US" sz="3200" dirty="0"/>
              <a:t> progenitors</a:t>
            </a:r>
          </a:p>
        </p:txBody>
      </p:sp>
      <p:sp>
        <p:nvSpPr>
          <p:cNvPr id="2" name="Rectangle 1"/>
          <p:cNvSpPr/>
          <p:nvPr/>
        </p:nvSpPr>
        <p:spPr>
          <a:xfrm>
            <a:off x="6281578" y="2190234"/>
            <a:ext cx="20595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= 20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cs typeface="Arial"/>
              </a:rPr>
              <a:t>biosamples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200" y="1041400"/>
            <a:ext cx="7874000" cy="9017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6400" y="3276600"/>
            <a:ext cx="10671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pecies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strain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gender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age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source</a:t>
            </a:r>
          </a:p>
          <a:p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62000" y="2146300"/>
            <a:ext cx="342900" cy="1041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736601" y="1143000"/>
            <a:ext cx="7601597" cy="5137666"/>
            <a:chOff x="736601" y="1143000"/>
            <a:chExt cx="7601597" cy="5137666"/>
          </a:xfrm>
        </p:grpSpPr>
        <p:grpSp>
          <p:nvGrpSpPr>
            <p:cNvPr id="59" name="Group 58"/>
            <p:cNvGrpSpPr/>
            <p:nvPr/>
          </p:nvGrpSpPr>
          <p:grpSpPr>
            <a:xfrm>
              <a:off x="736601" y="1143000"/>
              <a:ext cx="7601597" cy="772160"/>
              <a:chOff x="381001" y="1143000"/>
              <a:chExt cx="7601597" cy="772160"/>
            </a:xfrm>
          </p:grpSpPr>
          <p:pic>
            <p:nvPicPr>
              <p:cNvPr id="87" name="Picture 8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88" name="Picture 8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89" name="Picture 8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0" name="Picture 8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1" name="Picture 9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2" name="Picture 9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3" name="Picture 9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4" name="Picture 9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5" name="Picture 9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6" name="Picture 9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7" name="Picture 9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8" name="Picture 9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99" name="Picture 9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00" name="Picture 9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01" name="Picture 10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02" name="Picture 10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03" name="Picture 10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5" name="Picture 12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6" name="Picture 12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7" name="Picture 12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549400"/>
                <a:ext cx="743597" cy="365760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1342461" y="1993900"/>
              <a:ext cx="4637513" cy="4286766"/>
              <a:chOff x="1342461" y="1993900"/>
              <a:chExt cx="4637513" cy="4286766"/>
            </a:xfrm>
          </p:grpSpPr>
          <p:sp>
            <p:nvSpPr>
              <p:cNvPr id="64" name="Down Arrow 63"/>
              <p:cNvSpPr/>
              <p:nvPr/>
            </p:nvSpPr>
            <p:spPr>
              <a:xfrm>
                <a:off x="4339704" y="19939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094962" y="3612634"/>
                <a:ext cx="78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FACS</a:t>
                </a:r>
                <a:endParaRPr lang="en-US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124604" y="4793734"/>
                <a:ext cx="2775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Arial"/>
                    <a:cs typeface="Arial"/>
                  </a:rPr>
                  <a:t>HSC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Arial"/>
                    <a:cs typeface="Arial"/>
                  </a:rPr>
                  <a:t>CMP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996633"/>
                    </a:solidFill>
                    <a:latin typeface="Arial"/>
                    <a:cs typeface="Arial"/>
                  </a:rPr>
                  <a:t>GMP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008000"/>
                    </a:solidFill>
                    <a:latin typeface="Arial"/>
                    <a:cs typeface="Arial"/>
                  </a:rPr>
                  <a:t>MEP</a:t>
                </a:r>
                <a:endParaRPr lang="en-US" dirty="0">
                  <a:solidFill>
                    <a:srgbClr val="008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68" name="Down Arrow 67"/>
              <p:cNvSpPr/>
              <p:nvPr/>
            </p:nvSpPr>
            <p:spPr>
              <a:xfrm>
                <a:off x="3336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Down Arrow 68"/>
              <p:cNvSpPr/>
              <p:nvPr/>
            </p:nvSpPr>
            <p:spPr>
              <a:xfrm>
                <a:off x="4034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Down Arrow 69"/>
              <p:cNvSpPr/>
              <p:nvPr/>
            </p:nvSpPr>
            <p:spPr>
              <a:xfrm>
                <a:off x="4733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Down Arrow 70"/>
              <p:cNvSpPr/>
              <p:nvPr/>
            </p:nvSpPr>
            <p:spPr>
              <a:xfrm>
                <a:off x="5431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114473" y="5911334"/>
                <a:ext cx="2865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RNA    RNA    RNA    RNA</a:t>
                </a:r>
                <a:endParaRPr lang="en-US" dirty="0"/>
              </a:p>
            </p:txBody>
          </p:sp>
          <p:sp>
            <p:nvSpPr>
              <p:cNvPr id="73" name="Oval 72"/>
              <p:cNvSpPr>
                <a:spLocks noChangeAspect="1"/>
              </p:cNvSpPr>
              <p:nvPr/>
            </p:nvSpPr>
            <p:spPr>
              <a:xfrm>
                <a:off x="4216400" y="2590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4889500" y="27686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4902200" y="30607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4394200" y="27940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4533900" y="3073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4025900" y="28702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4241800" y="31115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4648200" y="26543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3873500" y="2692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025900" y="2844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 flipH="1" flipV="1">
                <a:off x="48006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Manual Operation 83"/>
              <p:cNvSpPr/>
              <p:nvPr/>
            </p:nvSpPr>
            <p:spPr>
              <a:xfrm>
                <a:off x="4165600" y="3441700"/>
                <a:ext cx="723900" cy="660400"/>
              </a:xfrm>
              <a:prstGeom prst="flowChartManualOperation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rgbClr val="FFFFFF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 flipH="1">
                <a:off x="39243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1342461" y="2571234"/>
                <a:ext cx="233669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Bone marrow (BM)</a:t>
                </a:r>
              </a:p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cells</a:t>
                </a:r>
                <a:endParaRPr lang="en-US" sz="2000" dirty="0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6250662" y="4615934"/>
              <a:ext cx="17755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Multi-lineage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progenitor cells</a:t>
              </a:r>
              <a:endParaRPr lang="en-US" dirty="0"/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6985000" y="6311900"/>
            <a:ext cx="115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/>
                <a:cs typeface="Arial"/>
              </a:rPr>
              <a:t>Bodine</a:t>
            </a:r>
            <a:r>
              <a:rPr lang="en-US" sz="1600" dirty="0" smtClean="0">
                <a:latin typeface="Arial"/>
                <a:cs typeface="Arial"/>
              </a:rPr>
              <a:t> lab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22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Biosamples</a:t>
            </a:r>
            <a:r>
              <a:rPr lang="en-US" sz="3200" dirty="0"/>
              <a:t> for RNA-</a:t>
            </a:r>
            <a:r>
              <a:rPr lang="en-US" sz="3200" dirty="0" err="1"/>
              <a:t>seq</a:t>
            </a:r>
            <a:r>
              <a:rPr lang="en-US" sz="3200" dirty="0"/>
              <a:t> </a:t>
            </a:r>
            <a:r>
              <a:rPr lang="en-US" sz="3200" dirty="0" err="1"/>
              <a:t>hematopioetic</a:t>
            </a:r>
            <a:r>
              <a:rPr lang="en-US" sz="3200" dirty="0"/>
              <a:t> progenitors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14878" y="2698234"/>
            <a:ext cx="2515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= 1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cs typeface="Arial"/>
              </a:rPr>
              <a:t>biosample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 (pool)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33500" y="2501900"/>
            <a:ext cx="3962400" cy="8509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558800" y="4495800"/>
            <a:ext cx="10542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pecies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strain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gender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age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Source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# mice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tissue</a:t>
            </a:r>
          </a:p>
          <a:p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1066800" y="3429000"/>
            <a:ext cx="584200" cy="11049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736601" y="1143000"/>
            <a:ext cx="7601597" cy="5137666"/>
            <a:chOff x="736601" y="1143000"/>
            <a:chExt cx="7601597" cy="5137666"/>
          </a:xfrm>
        </p:grpSpPr>
        <p:grpSp>
          <p:nvGrpSpPr>
            <p:cNvPr id="60" name="Group 59"/>
            <p:cNvGrpSpPr/>
            <p:nvPr/>
          </p:nvGrpSpPr>
          <p:grpSpPr>
            <a:xfrm>
              <a:off x="736601" y="1143000"/>
              <a:ext cx="7601597" cy="772160"/>
              <a:chOff x="381001" y="1143000"/>
              <a:chExt cx="7601597" cy="772160"/>
            </a:xfrm>
          </p:grpSpPr>
          <p:pic>
            <p:nvPicPr>
              <p:cNvPr id="111" name="Picture 11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2" name="Picture 11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3" name="Picture 11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4" name="Picture 11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5" name="Picture 11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6" name="Picture 11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7" name="Picture 11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8" name="Picture 11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9" name="Picture 11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0" name="Picture 11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1" name="Picture 12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2" name="Picture 12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3" name="Picture 12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4" name="Picture 12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5" name="Picture 12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6" name="Picture 12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7" name="Picture 12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8" name="Picture 12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9" name="Picture 12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0" name="Picture 12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549400"/>
                <a:ext cx="743597" cy="365760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1342461" y="1993900"/>
              <a:ext cx="4637513" cy="4286766"/>
              <a:chOff x="1342461" y="1993900"/>
              <a:chExt cx="4637513" cy="4286766"/>
            </a:xfrm>
          </p:grpSpPr>
          <p:sp>
            <p:nvSpPr>
              <p:cNvPr id="68" name="Down Arrow 67"/>
              <p:cNvSpPr/>
              <p:nvPr/>
            </p:nvSpPr>
            <p:spPr>
              <a:xfrm>
                <a:off x="4339704" y="19939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094962" y="3612634"/>
                <a:ext cx="78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FACS</a:t>
                </a:r>
                <a:endParaRPr lang="en-US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124604" y="4793734"/>
                <a:ext cx="2775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Arial"/>
                    <a:cs typeface="Arial"/>
                  </a:rPr>
                  <a:t>HSC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Arial"/>
                    <a:cs typeface="Arial"/>
                  </a:rPr>
                  <a:t>CMP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996633"/>
                    </a:solidFill>
                    <a:latin typeface="Arial"/>
                    <a:cs typeface="Arial"/>
                  </a:rPr>
                  <a:t>GMP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008000"/>
                    </a:solidFill>
                    <a:latin typeface="Arial"/>
                    <a:cs typeface="Arial"/>
                  </a:rPr>
                  <a:t>MEP</a:t>
                </a:r>
                <a:endParaRPr lang="en-US" dirty="0">
                  <a:solidFill>
                    <a:srgbClr val="008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1" name="Down Arrow 70"/>
              <p:cNvSpPr/>
              <p:nvPr/>
            </p:nvSpPr>
            <p:spPr>
              <a:xfrm>
                <a:off x="3336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Down Arrow 71"/>
              <p:cNvSpPr/>
              <p:nvPr/>
            </p:nvSpPr>
            <p:spPr>
              <a:xfrm>
                <a:off x="4034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Down Arrow 72"/>
              <p:cNvSpPr/>
              <p:nvPr/>
            </p:nvSpPr>
            <p:spPr>
              <a:xfrm>
                <a:off x="4733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Down Arrow 73"/>
              <p:cNvSpPr/>
              <p:nvPr/>
            </p:nvSpPr>
            <p:spPr>
              <a:xfrm>
                <a:off x="5431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114473" y="5911334"/>
                <a:ext cx="2865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RNA    RNA    RNA    RNA</a:t>
                </a:r>
                <a:endParaRPr lang="en-US" dirty="0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4216400" y="2590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4889500" y="27686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4902200" y="30607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4394200" y="27940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4533900" y="3073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025900" y="28702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4241800" y="31115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4648200" y="26543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>
              <a:xfrm>
                <a:off x="3873500" y="2692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4025900" y="2844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 flipH="1" flipV="1">
                <a:off x="48006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Manual Operation 107"/>
              <p:cNvSpPr/>
              <p:nvPr/>
            </p:nvSpPr>
            <p:spPr>
              <a:xfrm>
                <a:off x="4165600" y="3441700"/>
                <a:ext cx="723900" cy="660400"/>
              </a:xfrm>
              <a:prstGeom prst="flowChartManualOperation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rgbClr val="FFFFFF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 flipH="1">
                <a:off x="39243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1342461" y="2571234"/>
                <a:ext cx="233669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Bone marrow (BM)</a:t>
                </a:r>
              </a:p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cells</a:t>
                </a:r>
                <a:endParaRPr lang="en-US" sz="2000" dirty="0"/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6250662" y="4615934"/>
              <a:ext cx="17755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Multi-lineage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progenitor cells</a:t>
              </a:r>
              <a:endParaRPr lang="en-US" dirty="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6985000" y="6311900"/>
            <a:ext cx="115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/>
                <a:cs typeface="Arial"/>
              </a:rPr>
              <a:t>Bodine</a:t>
            </a:r>
            <a:r>
              <a:rPr lang="en-US" sz="1600" dirty="0" smtClean="0">
                <a:latin typeface="Arial"/>
                <a:cs typeface="Arial"/>
              </a:rPr>
              <a:t> lab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533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Biosamples</a:t>
            </a:r>
            <a:r>
              <a:rPr lang="en-US" sz="3200" dirty="0"/>
              <a:t> for RNA-</a:t>
            </a:r>
            <a:r>
              <a:rPr lang="en-US" sz="3200" dirty="0" err="1"/>
              <a:t>seq</a:t>
            </a:r>
            <a:r>
              <a:rPr lang="en-US" sz="3200" dirty="0"/>
              <a:t> </a:t>
            </a:r>
            <a:r>
              <a:rPr lang="en-US" sz="3200" dirty="0" err="1"/>
              <a:t>hematopioetic</a:t>
            </a:r>
            <a:r>
              <a:rPr lang="en-US" sz="3200" dirty="0"/>
              <a:t> progenitors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43478" y="4006334"/>
            <a:ext cx="1916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= 4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cs typeface="Arial"/>
              </a:rPr>
              <a:t>biosamples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073400" y="4711700"/>
            <a:ext cx="2908300" cy="482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93700" y="3530600"/>
            <a:ext cx="26353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cell isolation protocol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sort markers</a:t>
            </a:r>
          </a:p>
          <a:p>
            <a:r>
              <a:rPr lang="en-US" sz="2000" dirty="0" err="1" smtClean="0">
                <a:solidFill>
                  <a:srgbClr val="FF0000"/>
                </a:solidFill>
                <a:latin typeface="Arial"/>
                <a:cs typeface="Arial"/>
              </a:rPr>
              <a:t>Ab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 sources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184400" y="4178300"/>
            <a:ext cx="647700" cy="4445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184400" y="5295900"/>
            <a:ext cx="647700" cy="4445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1801" y="5168900"/>
            <a:ext cx="1714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Not everyone uses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Arial"/>
                <a:cs typeface="Arial"/>
              </a:rPr>
              <a:t>same sort markers!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985000" y="6311900"/>
            <a:ext cx="115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/>
                <a:cs typeface="Arial"/>
              </a:rPr>
              <a:t>Bodine</a:t>
            </a:r>
            <a:r>
              <a:rPr lang="en-US" sz="1600" dirty="0" smtClean="0">
                <a:latin typeface="Arial"/>
                <a:cs typeface="Arial"/>
              </a:rPr>
              <a:t> lab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736601" y="1143000"/>
            <a:ext cx="7601597" cy="5137666"/>
            <a:chOff x="736601" y="1143000"/>
            <a:chExt cx="7601597" cy="5137666"/>
          </a:xfrm>
        </p:grpSpPr>
        <p:grpSp>
          <p:nvGrpSpPr>
            <p:cNvPr id="89" name="Group 88"/>
            <p:cNvGrpSpPr/>
            <p:nvPr/>
          </p:nvGrpSpPr>
          <p:grpSpPr>
            <a:xfrm>
              <a:off x="736601" y="1143000"/>
              <a:ext cx="7601597" cy="772160"/>
              <a:chOff x="381001" y="1143000"/>
              <a:chExt cx="7601597" cy="772160"/>
            </a:xfrm>
          </p:grpSpPr>
          <p:pic>
            <p:nvPicPr>
              <p:cNvPr id="114" name="Picture 11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5" name="Picture 11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6" name="Picture 11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7" name="Picture 11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8" name="Picture 11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9" name="Picture 11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0" name="Picture 11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1" name="Picture 12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2" name="Picture 12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3" name="Picture 12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4" name="Picture 12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5" name="Picture 12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6" name="Picture 12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7" name="Picture 12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8" name="Picture 12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9" name="Picture 12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0" name="Picture 12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1" name="Picture 13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2" name="Picture 13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3" name="Picture 13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549400"/>
                <a:ext cx="743597" cy="365760"/>
              </a:xfrm>
              <a:prstGeom prst="rect">
                <a:avLst/>
              </a:prstGeom>
            </p:spPr>
          </p:pic>
        </p:grpSp>
        <p:grpSp>
          <p:nvGrpSpPr>
            <p:cNvPr id="90" name="Group 89"/>
            <p:cNvGrpSpPr/>
            <p:nvPr/>
          </p:nvGrpSpPr>
          <p:grpSpPr>
            <a:xfrm>
              <a:off x="1342461" y="1993900"/>
              <a:ext cx="4637513" cy="4286766"/>
              <a:chOff x="1342461" y="1993900"/>
              <a:chExt cx="4637513" cy="4286766"/>
            </a:xfrm>
          </p:grpSpPr>
          <p:sp>
            <p:nvSpPr>
              <p:cNvPr id="92" name="Down Arrow 91"/>
              <p:cNvSpPr/>
              <p:nvPr/>
            </p:nvSpPr>
            <p:spPr>
              <a:xfrm>
                <a:off x="4339704" y="19939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094962" y="3612634"/>
                <a:ext cx="78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FACS</a:t>
                </a:r>
                <a:endParaRPr lang="en-US" dirty="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3124604" y="4793734"/>
                <a:ext cx="2775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Arial"/>
                    <a:cs typeface="Arial"/>
                  </a:rPr>
                  <a:t>HSC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Arial"/>
                    <a:cs typeface="Arial"/>
                  </a:rPr>
                  <a:t>CMP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996633"/>
                    </a:solidFill>
                    <a:latin typeface="Arial"/>
                    <a:cs typeface="Arial"/>
                  </a:rPr>
                  <a:t>GMP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008000"/>
                    </a:solidFill>
                    <a:latin typeface="Arial"/>
                    <a:cs typeface="Arial"/>
                  </a:rPr>
                  <a:t>MEP</a:t>
                </a:r>
                <a:endParaRPr lang="en-US" dirty="0">
                  <a:solidFill>
                    <a:srgbClr val="008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5" name="Down Arrow 94"/>
              <p:cNvSpPr/>
              <p:nvPr/>
            </p:nvSpPr>
            <p:spPr>
              <a:xfrm>
                <a:off x="3336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Down Arrow 95"/>
              <p:cNvSpPr/>
              <p:nvPr/>
            </p:nvSpPr>
            <p:spPr>
              <a:xfrm>
                <a:off x="4034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Down Arrow 96"/>
              <p:cNvSpPr/>
              <p:nvPr/>
            </p:nvSpPr>
            <p:spPr>
              <a:xfrm>
                <a:off x="4733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Down Arrow 97"/>
              <p:cNvSpPr/>
              <p:nvPr/>
            </p:nvSpPr>
            <p:spPr>
              <a:xfrm>
                <a:off x="5431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114473" y="5911334"/>
                <a:ext cx="2865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RNA    RNA    RNA    RNA</a:t>
                </a:r>
                <a:endParaRPr lang="en-US" dirty="0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4216400" y="2590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4889500" y="27686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4902200" y="30607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4394200" y="27940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4533900" y="3073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>
              <a:xfrm>
                <a:off x="4025900" y="28702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4241800" y="31115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4648200" y="26543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3873500" y="2692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4025900" y="2844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48006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Manual Operation 110"/>
              <p:cNvSpPr/>
              <p:nvPr/>
            </p:nvSpPr>
            <p:spPr>
              <a:xfrm>
                <a:off x="4165600" y="3441700"/>
                <a:ext cx="723900" cy="660400"/>
              </a:xfrm>
              <a:prstGeom prst="flowChartManualOperation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rgbClr val="FFFFFF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 flipH="1">
                <a:off x="39243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/>
              <p:cNvSpPr/>
              <p:nvPr/>
            </p:nvSpPr>
            <p:spPr>
              <a:xfrm>
                <a:off x="1342461" y="2571234"/>
                <a:ext cx="233669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Bone marrow (BM)</a:t>
                </a:r>
              </a:p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cells</a:t>
                </a:r>
                <a:endParaRPr lang="en-US" sz="2000" dirty="0"/>
              </a:p>
            </p:txBody>
          </p:sp>
        </p:grpSp>
        <p:sp>
          <p:nvSpPr>
            <p:cNvPr id="91" name="Rectangle 90"/>
            <p:cNvSpPr/>
            <p:nvPr/>
          </p:nvSpPr>
          <p:spPr>
            <a:xfrm>
              <a:off x="6250662" y="4615934"/>
              <a:ext cx="17755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Multi-lineage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progenitor cells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364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 descr="Screen Shot 2017-07-06 at 12.51.5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4" r="30737"/>
          <a:stretch/>
        </p:blipFill>
        <p:spPr>
          <a:xfrm>
            <a:off x="50800" y="1022410"/>
            <a:ext cx="5486400" cy="39343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1936" y="6475998"/>
            <a:ext cx="3185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https</a:t>
            </a:r>
            <a:r>
              <a:rPr lang="en-US" sz="1400" dirty="0"/>
              <a:t>://www.encodeproject.org/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/>
                <a:cs typeface="Arial"/>
              </a:rPr>
              <a:t>ENCODE: Encyclopedia of DNA Elements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7" name="Picture 6" descr="Screen Shot 2017-07-09 at 4.22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2"/>
          <a:stretch/>
        </p:blipFill>
        <p:spPr>
          <a:xfrm>
            <a:off x="5486400" y="1155701"/>
            <a:ext cx="3657600" cy="51468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0646" y="4876800"/>
            <a:ext cx="294268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HAIB Production Group</a:t>
            </a:r>
          </a:p>
          <a:p>
            <a:r>
              <a:rPr lang="en-US" dirty="0" smtClean="0">
                <a:latin typeface="Arial"/>
                <a:cs typeface="Arial"/>
              </a:rPr>
              <a:t>Rick Myers (</a:t>
            </a:r>
            <a:r>
              <a:rPr lang="en-US" dirty="0" err="1" smtClean="0">
                <a:latin typeface="Arial"/>
                <a:cs typeface="Arial"/>
              </a:rPr>
              <a:t>HudsonAlpha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Ross </a:t>
            </a:r>
            <a:r>
              <a:rPr lang="en-US" dirty="0" err="1" smtClean="0">
                <a:solidFill>
                  <a:srgbClr val="0000FF"/>
                </a:solidFill>
                <a:latin typeface="Arial"/>
                <a:cs typeface="Arial"/>
              </a:rPr>
              <a:t>Hardison</a:t>
            </a:r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 (PSU)</a:t>
            </a:r>
          </a:p>
          <a:p>
            <a:r>
              <a:rPr lang="en-US" dirty="0" smtClean="0">
                <a:latin typeface="Arial"/>
                <a:cs typeface="Arial"/>
              </a:rPr>
              <a:t>Barbara </a:t>
            </a:r>
            <a:r>
              <a:rPr lang="en-US" dirty="0" err="1" smtClean="0">
                <a:latin typeface="Arial"/>
                <a:cs typeface="Arial"/>
              </a:rPr>
              <a:t>Wold</a:t>
            </a:r>
            <a:r>
              <a:rPr lang="en-US" dirty="0" smtClean="0">
                <a:latin typeface="Arial"/>
                <a:cs typeface="Arial"/>
              </a:rPr>
              <a:t> (Caltech)</a:t>
            </a:r>
          </a:p>
          <a:p>
            <a:r>
              <a:rPr lang="en-US" dirty="0" smtClean="0">
                <a:latin typeface="Arial"/>
                <a:cs typeface="Arial"/>
              </a:rPr>
              <a:t>Ali </a:t>
            </a:r>
            <a:r>
              <a:rPr lang="en-US" dirty="0" err="1" smtClean="0">
                <a:latin typeface="Arial"/>
                <a:cs typeface="Arial"/>
              </a:rPr>
              <a:t>Mortazavi</a:t>
            </a:r>
            <a:r>
              <a:rPr lang="en-US" dirty="0" smtClean="0">
                <a:latin typeface="Arial"/>
                <a:cs typeface="Arial"/>
              </a:rPr>
              <a:t> (UC Irvine)</a:t>
            </a:r>
          </a:p>
          <a:p>
            <a:r>
              <a:rPr lang="en-US" dirty="0" smtClean="0">
                <a:latin typeface="Arial"/>
                <a:cs typeface="Arial"/>
              </a:rPr>
              <a:t>Tim Reddy (Duke)</a:t>
            </a:r>
          </a:p>
        </p:txBody>
      </p:sp>
    </p:spTree>
    <p:extLst>
      <p:ext uri="{BB962C8B-B14F-4D97-AF65-F5344CB8AC3E}">
        <p14:creationId xmlns:p14="http://schemas.microsoft.com/office/powerpoint/2010/main" val="280006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Biosamples</a:t>
            </a:r>
            <a:r>
              <a:rPr lang="en-US" sz="3200" dirty="0"/>
              <a:t> for RNA-</a:t>
            </a:r>
            <a:r>
              <a:rPr lang="en-US" sz="3200" dirty="0" err="1"/>
              <a:t>seq</a:t>
            </a:r>
            <a:r>
              <a:rPr lang="en-US" sz="3200" dirty="0"/>
              <a:t> </a:t>
            </a:r>
            <a:r>
              <a:rPr lang="en-US" sz="3200" dirty="0" err="1"/>
              <a:t>hematopioetic</a:t>
            </a:r>
            <a:r>
              <a:rPr lang="en-US" sz="3200" dirty="0"/>
              <a:t> progenitors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81578" y="5860534"/>
            <a:ext cx="1916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= 4 </a:t>
            </a:r>
            <a:r>
              <a:rPr lang="en-US" sz="2000" dirty="0" err="1" smtClean="0">
                <a:solidFill>
                  <a:srgbClr val="FF0000"/>
                </a:solidFill>
                <a:latin typeface="Arial"/>
                <a:cs typeface="Arial"/>
              </a:rPr>
              <a:t>biosamples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111500" y="5854700"/>
            <a:ext cx="2908300" cy="457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46100" y="4711700"/>
            <a:ext cx="2251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isolation protocol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it source, catalog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120900" y="5549900"/>
            <a:ext cx="647700" cy="4445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985000" y="6311900"/>
            <a:ext cx="115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/>
                <a:cs typeface="Arial"/>
              </a:rPr>
              <a:t>Bodine</a:t>
            </a:r>
            <a:r>
              <a:rPr lang="en-US" sz="1600" dirty="0" smtClean="0">
                <a:latin typeface="Arial"/>
                <a:cs typeface="Arial"/>
              </a:rPr>
              <a:t> lab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736601" y="1143000"/>
            <a:ext cx="7601597" cy="5137666"/>
            <a:chOff x="736601" y="1143000"/>
            <a:chExt cx="7601597" cy="5137666"/>
          </a:xfrm>
        </p:grpSpPr>
        <p:grpSp>
          <p:nvGrpSpPr>
            <p:cNvPr id="86" name="Group 85"/>
            <p:cNvGrpSpPr/>
            <p:nvPr/>
          </p:nvGrpSpPr>
          <p:grpSpPr>
            <a:xfrm>
              <a:off x="736601" y="1143000"/>
              <a:ext cx="7601597" cy="772160"/>
              <a:chOff x="381001" y="1143000"/>
              <a:chExt cx="7601597" cy="772160"/>
            </a:xfrm>
          </p:grpSpPr>
          <p:pic>
            <p:nvPicPr>
              <p:cNvPr id="111" name="Picture 11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2" name="Picture 11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3" name="Picture 11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4" name="Picture 11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5" name="Picture 11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6" name="Picture 11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7" name="Picture 11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8" name="Picture 11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9" name="Picture 11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0" name="Picture 11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1" name="Picture 12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2" name="Picture 12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3" name="Picture 12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4" name="Picture 12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5" name="Picture 12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6" name="Picture 12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7" name="Picture 12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8" name="Picture 12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9" name="Picture 12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0" name="Picture 12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549400"/>
                <a:ext cx="743597" cy="365760"/>
              </a:xfrm>
              <a:prstGeom prst="rect">
                <a:avLst/>
              </a:prstGeom>
            </p:spPr>
          </p:pic>
        </p:grpSp>
        <p:grpSp>
          <p:nvGrpSpPr>
            <p:cNvPr id="87" name="Group 86"/>
            <p:cNvGrpSpPr/>
            <p:nvPr/>
          </p:nvGrpSpPr>
          <p:grpSpPr>
            <a:xfrm>
              <a:off x="1342461" y="1993900"/>
              <a:ext cx="4637513" cy="4286766"/>
              <a:chOff x="1342461" y="1993900"/>
              <a:chExt cx="4637513" cy="4286766"/>
            </a:xfrm>
          </p:grpSpPr>
          <p:sp>
            <p:nvSpPr>
              <p:cNvPr id="89" name="Down Arrow 88"/>
              <p:cNvSpPr/>
              <p:nvPr/>
            </p:nvSpPr>
            <p:spPr>
              <a:xfrm>
                <a:off x="4339704" y="19939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094962" y="3612634"/>
                <a:ext cx="787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FACS</a:t>
                </a:r>
                <a:endParaRPr lang="en-US" dirty="0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3124604" y="4793734"/>
                <a:ext cx="2775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  <a:latin typeface="Arial"/>
                    <a:cs typeface="Arial"/>
                  </a:rPr>
                  <a:t>HSC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chemeClr val="accent4">
                        <a:lumMod val="75000"/>
                      </a:schemeClr>
                    </a:solidFill>
                    <a:latin typeface="Arial"/>
                    <a:cs typeface="Arial"/>
                  </a:rPr>
                  <a:t>CMP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996633"/>
                    </a:solidFill>
                    <a:latin typeface="Arial"/>
                    <a:cs typeface="Arial"/>
                  </a:rPr>
                  <a:t>GMP</a:t>
                </a:r>
                <a:r>
                  <a:rPr lang="en-US" dirty="0" smtClean="0">
                    <a:latin typeface="Arial"/>
                    <a:cs typeface="Arial"/>
                  </a:rPr>
                  <a:t>   </a:t>
                </a:r>
                <a:r>
                  <a:rPr lang="en-US" dirty="0" smtClean="0">
                    <a:solidFill>
                      <a:srgbClr val="008000"/>
                    </a:solidFill>
                    <a:latin typeface="Arial"/>
                    <a:cs typeface="Arial"/>
                  </a:rPr>
                  <a:t>MEP</a:t>
                </a:r>
                <a:endParaRPr lang="en-US" dirty="0">
                  <a:solidFill>
                    <a:srgbClr val="008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2" name="Down Arrow 91"/>
              <p:cNvSpPr/>
              <p:nvPr/>
            </p:nvSpPr>
            <p:spPr>
              <a:xfrm>
                <a:off x="3336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Down Arrow 92"/>
              <p:cNvSpPr/>
              <p:nvPr/>
            </p:nvSpPr>
            <p:spPr>
              <a:xfrm>
                <a:off x="4034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Down Arrow 93"/>
              <p:cNvSpPr/>
              <p:nvPr/>
            </p:nvSpPr>
            <p:spPr>
              <a:xfrm>
                <a:off x="47334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Down Arrow 94"/>
              <p:cNvSpPr/>
              <p:nvPr/>
            </p:nvSpPr>
            <p:spPr>
              <a:xfrm>
                <a:off x="5431904" y="5283200"/>
                <a:ext cx="247650" cy="469900"/>
              </a:xfrm>
              <a:prstGeom prst="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3114473" y="5911334"/>
                <a:ext cx="2865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RNA    RNA    RNA    RNA</a:t>
                </a:r>
                <a:endParaRPr lang="en-US" dirty="0"/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4216400" y="2590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4889500" y="27686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4902200" y="30607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4394200" y="27940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4533900" y="3073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4025900" y="28702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4241800" y="31115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4648200" y="26543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>
              <a:xfrm>
                <a:off x="3873500" y="26924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4025900" y="2844800"/>
                <a:ext cx="182880" cy="182880"/>
              </a:xfrm>
              <a:prstGeom prst="ellipse">
                <a:avLst/>
              </a:prstGeom>
              <a:gradFill flip="none" rotWithShape="1">
                <a:gsLst>
                  <a:gs pos="99000">
                    <a:srgbClr val="660066"/>
                  </a:gs>
                  <a:gs pos="0">
                    <a:srgbClr val="FFFFFF"/>
                  </a:gs>
                  <a:gs pos="2000">
                    <a:srgbClr val="FFFFFF"/>
                  </a:gs>
                  <a:gs pos="1000">
                    <a:srgbClr val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 flipH="1" flipV="1">
                <a:off x="48006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Manual Operation 107"/>
              <p:cNvSpPr/>
              <p:nvPr/>
            </p:nvSpPr>
            <p:spPr>
              <a:xfrm>
                <a:off x="4165600" y="3441700"/>
                <a:ext cx="723900" cy="660400"/>
              </a:xfrm>
              <a:prstGeom prst="flowChartManualOperation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rgbClr val="FFFFFF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 flipH="1">
                <a:off x="3924300" y="4152900"/>
                <a:ext cx="368300" cy="4445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1342461" y="2571234"/>
                <a:ext cx="233669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Bone marrow (BM)</a:t>
                </a:r>
              </a:p>
              <a:p>
                <a:pPr algn="ctr"/>
                <a:r>
                  <a:rPr lang="en-US" sz="2000" dirty="0" smtClean="0">
                    <a:latin typeface="Arial"/>
                    <a:cs typeface="Arial"/>
                  </a:rPr>
                  <a:t>cells</a:t>
                </a:r>
                <a:endParaRPr lang="en-US" sz="2000" dirty="0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6250662" y="4615934"/>
              <a:ext cx="17755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Multi-lineage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progenitor cells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920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Biosamples</a:t>
            </a:r>
            <a:r>
              <a:rPr lang="en-US" sz="3200" dirty="0"/>
              <a:t> for RNA-</a:t>
            </a:r>
            <a:r>
              <a:rPr lang="en-US" sz="3200" dirty="0" err="1"/>
              <a:t>seq</a:t>
            </a:r>
            <a:r>
              <a:rPr lang="en-US" sz="3200" dirty="0"/>
              <a:t> </a:t>
            </a:r>
            <a:r>
              <a:rPr lang="en-US" sz="3200" dirty="0" err="1"/>
              <a:t>hematopioetic</a:t>
            </a:r>
            <a:r>
              <a:rPr lang="en-US" sz="3200" dirty="0"/>
              <a:t> progenitors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85000" y="6311900"/>
            <a:ext cx="1154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/>
                <a:cs typeface="Arial"/>
              </a:rPr>
              <a:t>Bodine</a:t>
            </a:r>
            <a:r>
              <a:rPr lang="en-US" sz="1600" dirty="0" smtClean="0">
                <a:latin typeface="Arial"/>
                <a:cs typeface="Arial"/>
              </a:rPr>
              <a:t> lab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9400" y="1143000"/>
            <a:ext cx="8058798" cy="5271964"/>
            <a:chOff x="279400" y="1143000"/>
            <a:chExt cx="8058798" cy="5271964"/>
          </a:xfrm>
        </p:grpSpPr>
        <p:sp>
          <p:nvSpPr>
            <p:cNvPr id="35" name="Down Arrow 34"/>
            <p:cNvSpPr/>
            <p:nvPr/>
          </p:nvSpPr>
          <p:spPr>
            <a:xfrm rot="20100000">
              <a:off x="3501503" y="5232401"/>
              <a:ext cx="247650" cy="4699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20773" y="5733534"/>
              <a:ext cx="1339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RNA   RNA</a:t>
              </a:r>
              <a:endParaRPr lang="en-US" dirty="0"/>
            </a:p>
          </p:txBody>
        </p:sp>
        <p:sp>
          <p:nvSpPr>
            <p:cNvPr id="69" name="Down Arrow 68"/>
            <p:cNvSpPr/>
            <p:nvPr/>
          </p:nvSpPr>
          <p:spPr>
            <a:xfrm rot="1500000" flipH="1">
              <a:off x="3044302" y="5232401"/>
              <a:ext cx="247650" cy="4699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79400" y="4150068"/>
              <a:ext cx="21716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Arial"/>
                  <a:cs typeface="Arial"/>
                </a:rPr>
                <a:t>What if HSCs are split into two groups for RNA?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60800" y="5399301"/>
              <a:ext cx="29972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Arial"/>
                  <a:cs typeface="Arial"/>
                </a:rPr>
                <a:t>B</a:t>
              </a:r>
              <a:r>
                <a:rPr lang="en-US" sz="2000" dirty="0" smtClean="0">
                  <a:solidFill>
                    <a:srgbClr val="FF0000"/>
                  </a:solidFill>
                  <a:latin typeface="Arial"/>
                  <a:cs typeface="Arial"/>
                </a:rPr>
                <a:t>iological replicate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Arial"/>
                  <a:cs typeface="Arial"/>
                </a:rPr>
                <a:t>or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Arial"/>
                  <a:cs typeface="Arial"/>
                </a:rPr>
                <a:t>Technical </a:t>
              </a:r>
              <a:r>
                <a:rPr lang="en-US" sz="2000" dirty="0">
                  <a:solidFill>
                    <a:srgbClr val="FF0000"/>
                  </a:solidFill>
                  <a:latin typeface="Arial"/>
                  <a:cs typeface="Arial"/>
                </a:rPr>
                <a:t>replicate? 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2667000" y="5702300"/>
              <a:ext cx="1460500" cy="495300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1943100" y="5257800"/>
              <a:ext cx="533400" cy="34290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736601" y="1143000"/>
              <a:ext cx="7601597" cy="772160"/>
              <a:chOff x="381001" y="1143000"/>
              <a:chExt cx="7601597" cy="772160"/>
            </a:xfrm>
          </p:grpSpPr>
          <p:pic>
            <p:nvPicPr>
              <p:cNvPr id="114" name="Picture 11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5" name="Picture 11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6" name="Picture 11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7" name="Picture 11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8" name="Picture 11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19" name="Picture 11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0" name="Picture 11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1" name="Picture 12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2" name="Picture 12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3" name="Picture 12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1430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4" name="Picture 123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5" name="Picture 124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6" name="Picture 125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7" name="Picture 126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8" name="Picture 127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29" name="Picture 128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0" name="Picture 129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1" name="Picture 130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2" name="Picture 131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1" y="1536700"/>
                <a:ext cx="743597" cy="365760"/>
              </a:xfrm>
              <a:prstGeom prst="rect">
                <a:avLst/>
              </a:prstGeom>
            </p:spPr>
          </p:pic>
          <p:pic>
            <p:nvPicPr>
              <p:cNvPr id="133" name="Picture 132" descr="Screen Shot 2017-07-07 at 10.41.24 AM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9001" y="1549400"/>
                <a:ext cx="743597" cy="365760"/>
              </a:xfrm>
              <a:prstGeom prst="rect">
                <a:avLst/>
              </a:prstGeom>
            </p:spPr>
          </p:pic>
        </p:grpSp>
        <p:sp>
          <p:nvSpPr>
            <p:cNvPr id="64" name="Down Arrow 63"/>
            <p:cNvSpPr/>
            <p:nvPr/>
          </p:nvSpPr>
          <p:spPr>
            <a:xfrm>
              <a:off x="4339704" y="1993900"/>
              <a:ext cx="247650" cy="4699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094962" y="3612634"/>
              <a:ext cx="78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FACS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124604" y="4793734"/>
              <a:ext cx="27756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Arial"/>
                  <a:cs typeface="Arial"/>
                </a:rPr>
                <a:t>HSC</a:t>
              </a:r>
              <a:r>
                <a:rPr lang="en-US" dirty="0" smtClean="0">
                  <a:latin typeface="Arial"/>
                  <a:cs typeface="Arial"/>
                </a:rPr>
                <a:t>   </a:t>
              </a:r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Arial"/>
                  <a:cs typeface="Arial"/>
                </a:rPr>
                <a:t>CMP</a:t>
              </a:r>
              <a:r>
                <a:rPr lang="en-US" dirty="0" smtClean="0">
                  <a:latin typeface="Arial"/>
                  <a:cs typeface="Arial"/>
                </a:rPr>
                <a:t>   </a:t>
              </a:r>
              <a:r>
                <a:rPr lang="en-US" dirty="0" smtClean="0">
                  <a:solidFill>
                    <a:srgbClr val="996633"/>
                  </a:solidFill>
                  <a:latin typeface="Arial"/>
                  <a:cs typeface="Arial"/>
                </a:rPr>
                <a:t>GMP</a:t>
              </a:r>
              <a:r>
                <a:rPr lang="en-US" dirty="0" smtClean="0">
                  <a:latin typeface="Arial"/>
                  <a:cs typeface="Arial"/>
                </a:rPr>
                <a:t>   </a:t>
              </a:r>
              <a:r>
                <a:rPr lang="en-US" dirty="0" smtClean="0">
                  <a:solidFill>
                    <a:srgbClr val="008000"/>
                  </a:solidFill>
                  <a:latin typeface="Arial"/>
                  <a:cs typeface="Arial"/>
                </a:rPr>
                <a:t>MEP</a:t>
              </a:r>
              <a:endParaRPr lang="en-US" dirty="0">
                <a:solidFill>
                  <a:srgbClr val="008000"/>
                </a:solidFill>
                <a:latin typeface="Arial"/>
                <a:cs typeface="Arial"/>
              </a:endParaRPr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4216400" y="25908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889500" y="27686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4902200" y="30607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394200" y="27940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533900" y="30734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025900" y="28702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241800" y="31115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648200" y="26543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3873500" y="26924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4025900" y="2844800"/>
              <a:ext cx="182880" cy="182880"/>
            </a:xfrm>
            <a:prstGeom prst="ellipse">
              <a:avLst/>
            </a:prstGeom>
            <a:gradFill flip="none" rotWithShape="1">
              <a:gsLst>
                <a:gs pos="99000">
                  <a:srgbClr val="660066"/>
                </a:gs>
                <a:gs pos="0">
                  <a:srgbClr val="FFFFFF"/>
                </a:gs>
                <a:gs pos="2000">
                  <a:srgbClr val="FFFFFF"/>
                </a:gs>
                <a:gs pos="1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 flipV="1">
              <a:off x="4800600" y="4152900"/>
              <a:ext cx="368300" cy="444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Manual Operation 110"/>
            <p:cNvSpPr/>
            <p:nvPr/>
          </p:nvSpPr>
          <p:spPr>
            <a:xfrm>
              <a:off x="4165600" y="3441700"/>
              <a:ext cx="723900" cy="660400"/>
            </a:xfrm>
            <a:prstGeom prst="flowChartManualOperation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2" name="Straight Connector 111"/>
            <p:cNvCxnSpPr/>
            <p:nvPr/>
          </p:nvCxnSpPr>
          <p:spPr>
            <a:xfrm flipH="1">
              <a:off x="3924300" y="4152900"/>
              <a:ext cx="368300" cy="4445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1342461" y="2571234"/>
              <a:ext cx="233669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Arial"/>
                  <a:cs typeface="Arial"/>
                </a:rPr>
                <a:t>Bone marrow (BM)</a:t>
              </a:r>
            </a:p>
            <a:p>
              <a:pPr algn="ctr"/>
              <a:r>
                <a:rPr lang="en-US" sz="2000" dirty="0" smtClean="0">
                  <a:latin typeface="Arial"/>
                  <a:cs typeface="Arial"/>
                </a:rPr>
                <a:t>cells</a:t>
              </a:r>
              <a:endParaRPr lang="en-US" sz="20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50662" y="4615934"/>
              <a:ext cx="17755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Multi-lineage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progenitor cells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3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1397000" y="1167368"/>
            <a:ext cx="628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https://www.encodeproject.org/</a:t>
            </a:r>
            <a:r>
              <a:rPr lang="en-US" dirty="0" err="1">
                <a:hlinkClick r:id="rId2"/>
              </a:rPr>
              <a:t>biosamples</a:t>
            </a:r>
            <a:r>
              <a:rPr lang="en-US" dirty="0">
                <a:hlinkClick r:id="rId2"/>
              </a:rPr>
              <a:t>/ENCBS383DPY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7-07-09 at 2.38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0"/>
            <a:ext cx="9144000" cy="4192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Biosample</a:t>
            </a:r>
            <a:r>
              <a:rPr lang="en-US" sz="3200" dirty="0" smtClean="0"/>
              <a:t>: </a:t>
            </a:r>
            <a:r>
              <a:rPr lang="en-US" sz="3200" dirty="0" err="1" smtClean="0"/>
              <a:t>Hematopioetic</a:t>
            </a:r>
            <a:r>
              <a:rPr lang="en-US" sz="3200" dirty="0" smtClean="0"/>
              <a:t> stem cell (HSC)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0330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7-07 at 4.4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3074012"/>
            <a:ext cx="8686800" cy="3783988"/>
          </a:xfrm>
          <a:prstGeom prst="rect">
            <a:avLst/>
          </a:prstGeom>
        </p:spPr>
      </p:pic>
      <p:pic>
        <p:nvPicPr>
          <p:cNvPr id="2" name="Picture 1" descr="Screen Shot 2017-07-09 at 2.39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686800" cy="32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6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RNA</a:t>
            </a:r>
            <a:r>
              <a:rPr lang="en-US" sz="3200" dirty="0"/>
              <a:t>-</a:t>
            </a:r>
            <a:r>
              <a:rPr lang="en-US" sz="3200" dirty="0" err="1"/>
              <a:t>seq</a:t>
            </a:r>
            <a:r>
              <a:rPr lang="en-US" sz="3200" dirty="0"/>
              <a:t> of </a:t>
            </a:r>
            <a:r>
              <a:rPr lang="en-US" sz="3200" dirty="0" err="1"/>
              <a:t>hematopioetic</a:t>
            </a:r>
            <a:r>
              <a:rPr lang="en-US" sz="3200" dirty="0"/>
              <a:t> progenitors</a:t>
            </a:r>
          </a:p>
        </p:txBody>
      </p:sp>
      <p:pic>
        <p:nvPicPr>
          <p:cNvPr id="7" name="Picture 6" descr="Chlon2012_hemat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71" y="1566041"/>
            <a:ext cx="5285784" cy="405699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726271" y="5425819"/>
            <a:ext cx="5345648" cy="169041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12875" y="1397000"/>
            <a:ext cx="538413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HSC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5793" y="2118243"/>
            <a:ext cx="598072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800080"/>
                </a:solidFill>
                <a:latin typeface="+mn-lt"/>
              </a:rPr>
              <a:t>CMP</a:t>
            </a:r>
            <a:endParaRPr lang="en-US" sz="1600" dirty="0">
              <a:solidFill>
                <a:srgbClr val="80008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7278" y="2833852"/>
            <a:ext cx="505407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CLP</a:t>
            </a:r>
            <a:endParaRPr lang="en-US" sz="16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0435" y="2833852"/>
            <a:ext cx="679705" cy="3448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996633"/>
                </a:solidFill>
                <a:latin typeface="+mn-lt"/>
              </a:rPr>
              <a:t>GMP</a:t>
            </a:r>
            <a:endParaRPr lang="en-US" sz="1600" dirty="0">
              <a:solidFill>
                <a:srgbClr val="996633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2419" y="2833852"/>
            <a:ext cx="588493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+mn-lt"/>
              </a:rPr>
              <a:t>MEP</a:t>
            </a:r>
            <a:endParaRPr lang="en-US" sz="1600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98711" y="5431866"/>
            <a:ext cx="612858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+mn-lt"/>
              </a:rPr>
              <a:t>MEG</a:t>
            </a:r>
            <a:endParaRPr lang="en-US" sz="16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8291" y="5431866"/>
            <a:ext cx="515715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ERY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5631" y="5431866"/>
            <a:ext cx="565588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GRA</a:t>
            </a:r>
            <a:endParaRPr lang="en-US" sz="16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2971" y="5431866"/>
            <a:ext cx="794230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MONO</a:t>
            </a:r>
            <a:endParaRPr lang="en-US" sz="16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8617" y="5431866"/>
            <a:ext cx="295819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T</a:t>
            </a:r>
            <a:endParaRPr lang="en-US" sz="1600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68379" y="5431866"/>
            <a:ext cx="307896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B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6465" y="5431866"/>
            <a:ext cx="440335" cy="3448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NK</a:t>
            </a:r>
            <a:endParaRPr lang="en-US" sz="16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6630" y="5416553"/>
            <a:ext cx="582704" cy="3755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EOS</a:t>
            </a:r>
            <a:endParaRPr lang="en-US" sz="1600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11304" y="5416553"/>
            <a:ext cx="687791" cy="37552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Mast</a:t>
            </a:r>
            <a:endParaRPr lang="en-US" sz="1600" dirty="0">
              <a:latin typeface="+mn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468379" y="3594538"/>
            <a:ext cx="689761" cy="2535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158140" y="3848100"/>
            <a:ext cx="0" cy="101424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Screen Shot 2016-04-10 at 1.39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79" y="4946869"/>
            <a:ext cx="513097" cy="4564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16032" y="5923677"/>
            <a:ext cx="1060411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2 M sec</a:t>
            </a:r>
            <a:r>
              <a:rPr lang="en-US" sz="1600" baseline="30000" dirty="0" smtClean="0">
                <a:solidFill>
                  <a:srgbClr val="FF0000"/>
                </a:solidFill>
                <a:latin typeface="+mn-lt"/>
              </a:rPr>
              <a:t>-1</a:t>
            </a:r>
            <a:endParaRPr lang="en-US" sz="1600" baseline="30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24985" y="4033810"/>
            <a:ext cx="963487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CFU-Mk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92424" y="4031773"/>
            <a:ext cx="772812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CFU-E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95631" y="1397000"/>
            <a:ext cx="565588" cy="8381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162964" y="2124153"/>
            <a:ext cx="565588" cy="8381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28774" y="2833852"/>
            <a:ext cx="692374" cy="8381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038870" y="2833852"/>
            <a:ext cx="667153" cy="8381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24985" y="3988245"/>
            <a:ext cx="886584" cy="4190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98711" y="4788248"/>
            <a:ext cx="693712" cy="10473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760913" y="4788248"/>
            <a:ext cx="402052" cy="10473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592424" y="3988245"/>
            <a:ext cx="734077" cy="42108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974997" y="3247156"/>
            <a:ext cx="586445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G1E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74997" y="3683961"/>
            <a:ext cx="571709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ER4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63119" y="1741899"/>
            <a:ext cx="716812" cy="375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660066"/>
                </a:solidFill>
              </a:rPr>
              <a:t>HPC7</a:t>
            </a:r>
            <a:endParaRPr lang="en-US" sz="1600" dirty="0">
              <a:solidFill>
                <a:srgbClr val="660066"/>
              </a:solidFill>
            </a:endParaRPr>
          </a:p>
        </p:txBody>
      </p:sp>
      <p:pic>
        <p:nvPicPr>
          <p:cNvPr id="4" name="Picture 3" descr="Screen Shot 2017-07-07 at 10.41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4" y="1244600"/>
            <a:ext cx="185899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365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Totalscript</a:t>
            </a:r>
            <a:r>
              <a:rPr lang="en-US" sz="3200" dirty="0" smtClean="0"/>
              <a:t>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data</a:t>
            </a:r>
            <a:endParaRPr lang="en-US" sz="32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721031"/>
              </p:ext>
            </p:extLst>
          </p:nvPr>
        </p:nvGraphicFramePr>
        <p:xfrm>
          <a:off x="508595" y="1435099"/>
          <a:ext cx="8087712" cy="482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Worksheet" r:id="rId5" imgW="5765800" imgH="3441700" progId="Excel.Sheet.12">
                  <p:embed/>
                </p:oleObj>
              </mc:Choice>
              <mc:Fallback>
                <p:oleObj name="Worksheet" r:id="rId5" imgW="5765800" imgH="3441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595" y="1435099"/>
                        <a:ext cx="8087712" cy="482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7416800" y="1219200"/>
            <a:ext cx="1168400" cy="5181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7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616954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July 15, </a:t>
            </a:r>
            <a:r>
              <a:rPr lang="en-US" sz="1400" dirty="0" smtClean="0">
                <a:solidFill>
                  <a:srgbClr val="953735"/>
                </a:solidFill>
              </a:rPr>
              <a:t>2015</a:t>
            </a:r>
            <a:endParaRPr lang="en-US" sz="1400" dirty="0">
              <a:solidFill>
                <a:srgbClr val="953735"/>
              </a:solidFill>
            </a:endParaRPr>
          </a:p>
        </p:txBody>
      </p:sp>
      <p:pic>
        <p:nvPicPr>
          <p:cNvPr id="4" name="Picture 3" descr="heat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" y="1162025"/>
            <a:ext cx="4572000" cy="4572000"/>
          </a:xfrm>
          <a:prstGeom prst="rect">
            <a:avLst/>
          </a:prstGeom>
        </p:spPr>
      </p:pic>
      <p:pic>
        <p:nvPicPr>
          <p:cNvPr id="5" name="Picture 4" descr="Screen Shot 2015-07-16 at 5.42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96" y="1062915"/>
            <a:ext cx="4572000" cy="4770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7574" y="5580136"/>
            <a:ext cx="115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26% variance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900517" y="1281222"/>
            <a:ext cx="115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17% variance</a:t>
            </a:r>
            <a:endParaRPr lang="en-US" sz="1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365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Arial"/>
                <a:cs typeface="Arial"/>
              </a:rPr>
              <a:t>Erythroid</a:t>
            </a:r>
            <a:r>
              <a:rPr lang="en-US" sz="3200" dirty="0">
                <a:latin typeface="Arial"/>
                <a:cs typeface="Arial"/>
              </a:rPr>
              <a:t> cells separate from others in </a:t>
            </a:r>
            <a:r>
              <a:rPr lang="en-US" sz="3200" dirty="0" err="1">
                <a:latin typeface="Arial"/>
                <a:cs typeface="Arial"/>
              </a:rPr>
              <a:t>Totalscript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890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616954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July 15, </a:t>
            </a:r>
            <a:r>
              <a:rPr lang="en-US" sz="1400" dirty="0" smtClean="0">
                <a:solidFill>
                  <a:srgbClr val="953735"/>
                </a:solidFill>
              </a:rPr>
              <a:t>2015</a:t>
            </a:r>
            <a:endParaRPr lang="en-US" sz="1400" dirty="0">
              <a:solidFill>
                <a:srgbClr val="953735"/>
              </a:solidFill>
            </a:endParaRPr>
          </a:p>
        </p:txBody>
      </p:sp>
      <p:pic>
        <p:nvPicPr>
          <p:cNvPr id="4" name="Picture 3" descr="heat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" y="1162025"/>
            <a:ext cx="4572000" cy="4572000"/>
          </a:xfrm>
          <a:prstGeom prst="rect">
            <a:avLst/>
          </a:prstGeom>
        </p:spPr>
      </p:pic>
      <p:pic>
        <p:nvPicPr>
          <p:cNvPr id="5" name="Picture 4" descr="Screen Shot 2015-07-16 at 5.42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96" y="1062915"/>
            <a:ext cx="4572000" cy="4770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67574" y="5580136"/>
            <a:ext cx="115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26% variance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900517" y="1281222"/>
            <a:ext cx="115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17% variance</a:t>
            </a:r>
            <a:endParaRPr lang="en-US" sz="1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365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latin typeface="Arial"/>
                <a:cs typeface="Arial"/>
              </a:rPr>
              <a:t>Erythroid</a:t>
            </a:r>
            <a:r>
              <a:rPr lang="en-US" sz="3200" dirty="0">
                <a:latin typeface="Arial"/>
                <a:cs typeface="Arial"/>
              </a:rPr>
              <a:t> cells separate from others in </a:t>
            </a:r>
            <a:r>
              <a:rPr lang="en-US" sz="3200" dirty="0" err="1">
                <a:latin typeface="Arial"/>
                <a:cs typeface="Arial"/>
              </a:rPr>
              <a:t>Totalscript</a:t>
            </a:r>
            <a:endParaRPr lang="en-US" sz="3200" dirty="0"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626100" y="1346200"/>
            <a:ext cx="2578100" cy="3187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83300" y="2159000"/>
            <a:ext cx="99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100 cells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2800" y="3136900"/>
            <a:ext cx="58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 </a:t>
            </a:r>
            <a:r>
              <a:rPr lang="en-US" dirty="0" err="1" smtClean="0">
                <a:solidFill>
                  <a:srgbClr val="FF0000"/>
                </a:solidFill>
              </a:rPr>
              <a:t>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6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365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Scriptseq</a:t>
            </a:r>
            <a:r>
              <a:rPr lang="en-US" sz="3200" dirty="0" smtClean="0"/>
              <a:t>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data</a:t>
            </a:r>
            <a:endParaRPr lang="en-US" sz="3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564576"/>
              </p:ext>
            </p:extLst>
          </p:nvPr>
        </p:nvGraphicFramePr>
        <p:xfrm>
          <a:off x="521295" y="1433928"/>
          <a:ext cx="8087712" cy="4560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Worksheet" r:id="rId4" imgW="5765800" imgH="3251200" progId="Excel.Sheet.12">
                  <p:embed/>
                </p:oleObj>
              </mc:Choice>
              <mc:Fallback>
                <p:oleObj name="Worksheet" r:id="rId4" imgW="5765800" imgH="325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1295" y="1433928"/>
                        <a:ext cx="8087712" cy="4560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3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S_Zfpm1Region_B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9" y="0"/>
            <a:ext cx="389856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101600" y="1323586"/>
            <a:ext cx="104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Scriptseq</a:t>
            </a:r>
            <a:endParaRPr lang="en-US" dirty="0"/>
          </a:p>
        </p:txBody>
      </p:sp>
      <p:pic>
        <p:nvPicPr>
          <p:cNvPr id="6" name="Picture 5" descr="TS_Zfpm1Region_B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94" y="0"/>
            <a:ext cx="372357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464828" y="13235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Totalscript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4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/>
                <a:cs typeface="Arial"/>
              </a:rPr>
              <a:t>Metadata is not a new concept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3" name="Picture 2" descr="Screen Shot 2017-07-08 at 7.49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244600"/>
            <a:ext cx="6838486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6200" y="6299200"/>
            <a:ext cx="4054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http</a:t>
            </a:r>
            <a:r>
              <a:rPr lang="en-US" sz="1200" dirty="0"/>
              <a:t>://</a:t>
            </a:r>
            <a:r>
              <a:rPr lang="en-US" sz="1200" dirty="0" err="1"/>
              <a:t>www.wisegeek.org</a:t>
            </a:r>
            <a:r>
              <a:rPr lang="en-US" sz="1200" dirty="0"/>
              <a:t>/what-is-a-card-</a:t>
            </a:r>
            <a:r>
              <a:rPr lang="en-US" sz="1200" dirty="0" err="1"/>
              <a:t>catalog.htm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97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fSS_TS_PC1vPC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b="19383"/>
          <a:stretch/>
        </p:blipFill>
        <p:spPr>
          <a:xfrm>
            <a:off x="203195" y="1244595"/>
            <a:ext cx="8875059" cy="541866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Scriptseq</a:t>
            </a:r>
            <a:r>
              <a:rPr lang="en-US" sz="3200" dirty="0"/>
              <a:t> </a:t>
            </a:r>
            <a:r>
              <a:rPr lang="en-US" sz="3200" dirty="0" smtClean="0"/>
              <a:t>vs. </a:t>
            </a:r>
            <a:r>
              <a:rPr lang="en-US" sz="3200" dirty="0" err="1" smtClean="0"/>
              <a:t>Totalscript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Similar relationships between cell types for PC1 </a:t>
            </a:r>
            <a:r>
              <a:rPr lang="en-US" sz="3200" dirty="0" err="1" smtClean="0"/>
              <a:t>vs</a:t>
            </a:r>
            <a:r>
              <a:rPr lang="en-US" sz="3200" dirty="0" smtClean="0"/>
              <a:t> PC2</a:t>
            </a:r>
          </a:p>
        </p:txBody>
      </p:sp>
    </p:spTree>
    <p:extLst>
      <p:ext uri="{BB962C8B-B14F-4D97-AF65-F5344CB8AC3E}">
        <p14:creationId xmlns:p14="http://schemas.microsoft.com/office/powerpoint/2010/main" val="173409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fSS_TS_PC2vPC3wArrow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4" t="10494" r="17565" b="8642"/>
          <a:stretch/>
        </p:blipFill>
        <p:spPr>
          <a:xfrm>
            <a:off x="1854200" y="1092193"/>
            <a:ext cx="5774266" cy="55456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Scriptseq</a:t>
            </a:r>
            <a:r>
              <a:rPr lang="en-US" sz="3200" dirty="0"/>
              <a:t> </a:t>
            </a:r>
            <a:r>
              <a:rPr lang="en-US" sz="3200" dirty="0" smtClean="0"/>
              <a:t>vs. </a:t>
            </a:r>
            <a:r>
              <a:rPr lang="en-US" sz="3200" dirty="0" err="1" smtClean="0"/>
              <a:t>Totalscript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Cells types separate by method PC2 </a:t>
            </a:r>
            <a:r>
              <a:rPr lang="en-US" sz="3200" dirty="0" err="1" smtClean="0"/>
              <a:t>vs</a:t>
            </a:r>
            <a:r>
              <a:rPr lang="en-US" sz="3200" dirty="0" smtClean="0"/>
              <a:t> PC3</a:t>
            </a:r>
          </a:p>
        </p:txBody>
      </p:sp>
    </p:spTree>
    <p:extLst>
      <p:ext uri="{BB962C8B-B14F-4D97-AF65-F5344CB8AC3E}">
        <p14:creationId xmlns:p14="http://schemas.microsoft.com/office/powerpoint/2010/main" val="203147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74130" y="941787"/>
            <a:ext cx="8229600" cy="5674913"/>
            <a:chOff x="474130" y="668865"/>
            <a:chExt cx="8229600" cy="5674913"/>
          </a:xfrm>
        </p:grpSpPr>
        <p:pic>
          <p:nvPicPr>
            <p:cNvPr id="3" name="Picture 2" descr="CfSS_TS_HierarchClstr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3" r="12711" b="28148"/>
            <a:stretch/>
          </p:blipFill>
          <p:spPr>
            <a:xfrm>
              <a:off x="474130" y="668865"/>
              <a:ext cx="8229600" cy="567491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286000" y="1397000"/>
              <a:ext cx="973667" cy="956733"/>
            </a:xfrm>
            <a:prstGeom prst="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59667" y="2353733"/>
              <a:ext cx="1320800" cy="1329267"/>
            </a:xfrm>
            <a:prstGeom prst="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80467" y="3683001"/>
              <a:ext cx="474133" cy="488950"/>
            </a:xfrm>
            <a:prstGeom prst="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054600" y="4171952"/>
              <a:ext cx="1202267" cy="1178982"/>
            </a:xfrm>
            <a:prstGeom prst="rect">
              <a:avLst/>
            </a:prstGeom>
            <a:noFill/>
            <a:ln w="127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54600" y="2364317"/>
              <a:ext cx="1202267" cy="1329267"/>
            </a:xfrm>
            <a:prstGeom prst="rect">
              <a:avLst/>
            </a:prstGeom>
            <a:noFill/>
            <a:ln w="127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59668" y="4171953"/>
              <a:ext cx="1320800" cy="1178982"/>
            </a:xfrm>
            <a:prstGeom prst="rect">
              <a:avLst/>
            </a:prstGeom>
            <a:noFill/>
            <a:ln w="127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Hierarchical </a:t>
            </a:r>
            <a:r>
              <a:rPr lang="en-US" sz="3200" dirty="0" smtClean="0"/>
              <a:t>clustering shows similar trends</a:t>
            </a:r>
          </a:p>
        </p:txBody>
      </p:sp>
    </p:spTree>
    <p:extLst>
      <p:ext uri="{BB962C8B-B14F-4D97-AF65-F5344CB8AC3E}">
        <p14:creationId xmlns:p14="http://schemas.microsoft.com/office/powerpoint/2010/main" val="84274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ENCODE audits alert user to metadata concerns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101" y="1494135"/>
            <a:ext cx="7137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  <a:hlinkClick r:id="rId2"/>
              </a:rPr>
              <a:t>https://www.encodeproject.org/data-standards/audits</a:t>
            </a:r>
            <a:r>
              <a:rPr lang="en-US" sz="2000" dirty="0" smtClean="0">
                <a:latin typeface="Arial"/>
                <a:cs typeface="Arial"/>
                <a:hlinkClick r:id="rId2"/>
              </a:rPr>
              <a:t>/</a:t>
            </a:r>
            <a:endParaRPr lang="en-US" sz="2000" dirty="0" smtClean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101" y="2438400"/>
            <a:ext cx="82803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System of audits or flags provide additional information to research community about quality of the data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Flags may indicate:</a:t>
            </a:r>
          </a:p>
          <a:p>
            <a:r>
              <a:rPr lang="en-US" sz="2000" dirty="0">
                <a:latin typeface="Arial"/>
                <a:cs typeface="Arial"/>
              </a:rPr>
              <a:t>	</a:t>
            </a:r>
            <a:r>
              <a:rPr lang="en-US" sz="2000" dirty="0" smtClean="0">
                <a:latin typeface="Arial"/>
                <a:cs typeface="Arial"/>
              </a:rPr>
              <a:t>- error in experimental metadata,</a:t>
            </a:r>
          </a:p>
          <a:p>
            <a:r>
              <a:rPr lang="en-US" sz="2000" dirty="0" smtClean="0">
                <a:latin typeface="Arial"/>
                <a:cs typeface="Arial"/>
              </a:rPr>
              <a:t>	- data itself does not meet some aspect of the consortium standards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Color of the flags indicate severity of the problem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3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/>
                <a:cs typeface="Arial"/>
              </a:rPr>
              <a:t>Flags, flags, everywhere!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34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6101" y="1494135"/>
            <a:ext cx="7137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2"/>
              </a:rPr>
              <a:t>https://www.encodeproject.org/matrix/?type=</a:t>
            </a:r>
            <a:r>
              <a:rPr lang="en-US" sz="2000" dirty="0" smtClean="0">
                <a:hlinkClick r:id="rId2"/>
              </a:rPr>
              <a:t>Experiment</a:t>
            </a:r>
            <a:endParaRPr lang="en-US" sz="2000" dirty="0" smtClean="0">
              <a:latin typeface="Arial"/>
              <a:cs typeface="Arial"/>
            </a:endParaRPr>
          </a:p>
          <a:p>
            <a:endParaRPr lang="en-US" sz="2000" dirty="0"/>
          </a:p>
        </p:txBody>
      </p:sp>
      <p:pic>
        <p:nvPicPr>
          <p:cNvPr id="4" name="Picture 3" descr="Screen Shot 2017-07-09 at 5.11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t="2374" r="2295" b="2671"/>
          <a:stretch/>
        </p:blipFill>
        <p:spPr>
          <a:xfrm>
            <a:off x="660400" y="2247900"/>
            <a:ext cx="3708400" cy="4064000"/>
          </a:xfrm>
          <a:prstGeom prst="rect">
            <a:avLst/>
          </a:prstGeom>
        </p:spPr>
      </p:pic>
      <p:pic>
        <p:nvPicPr>
          <p:cNvPr id="5" name="Picture 4" descr="Screen Shot 2017-07-09 at 5.12.06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r="1967"/>
          <a:stretch/>
        </p:blipFill>
        <p:spPr>
          <a:xfrm>
            <a:off x="4521200" y="2184400"/>
            <a:ext cx="3733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274637"/>
            <a:ext cx="83185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/>
                <a:cs typeface="Arial"/>
              </a:rPr>
              <a:t>Acknowledgements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9746" y="1130300"/>
            <a:ext cx="33007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ENCODE3 production group</a:t>
            </a:r>
          </a:p>
          <a:p>
            <a:r>
              <a:rPr lang="en-US" dirty="0" smtClean="0">
                <a:latin typeface="Arial"/>
                <a:cs typeface="Arial"/>
              </a:rPr>
              <a:t>Rick Myers (</a:t>
            </a:r>
            <a:r>
              <a:rPr lang="en-US" dirty="0" err="1" smtClean="0">
                <a:latin typeface="Arial"/>
                <a:cs typeface="Arial"/>
              </a:rPr>
              <a:t>HudsonAlpha</a:t>
            </a:r>
            <a:r>
              <a:rPr lang="en-US" smtClean="0">
                <a:latin typeface="Arial"/>
                <a:cs typeface="Arial"/>
              </a:rPr>
              <a:t>)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Barbara </a:t>
            </a:r>
            <a:r>
              <a:rPr lang="en-US" dirty="0" err="1" smtClean="0">
                <a:latin typeface="Arial"/>
                <a:cs typeface="Arial"/>
              </a:rPr>
              <a:t>Wold</a:t>
            </a:r>
            <a:r>
              <a:rPr lang="en-US" dirty="0" smtClean="0">
                <a:latin typeface="Arial"/>
                <a:cs typeface="Arial"/>
              </a:rPr>
              <a:t> (Caltech)</a:t>
            </a:r>
          </a:p>
          <a:p>
            <a:r>
              <a:rPr lang="en-US" dirty="0" smtClean="0">
                <a:latin typeface="Arial"/>
                <a:cs typeface="Arial"/>
              </a:rPr>
              <a:t>Ali </a:t>
            </a:r>
            <a:r>
              <a:rPr lang="en-US" dirty="0" err="1" smtClean="0">
                <a:latin typeface="Arial"/>
                <a:cs typeface="Arial"/>
              </a:rPr>
              <a:t>Mortazavi</a:t>
            </a:r>
            <a:r>
              <a:rPr lang="en-US" dirty="0" smtClean="0">
                <a:latin typeface="Arial"/>
                <a:cs typeface="Arial"/>
              </a:rPr>
              <a:t> (UC Irvine)</a:t>
            </a:r>
          </a:p>
          <a:p>
            <a:r>
              <a:rPr lang="en-US" dirty="0" smtClean="0">
                <a:latin typeface="Arial"/>
                <a:cs typeface="Arial"/>
              </a:rPr>
              <a:t>Tim Reddy (Duke)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5446" y="1130300"/>
            <a:ext cx="24810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Hardison</a:t>
            </a:r>
            <a:r>
              <a:rPr lang="en-US" b="1" dirty="0" smtClean="0">
                <a:latin typeface="Arial"/>
                <a:cs typeface="Arial"/>
              </a:rPr>
              <a:t> lab (PSU)</a:t>
            </a:r>
          </a:p>
          <a:p>
            <a:r>
              <a:rPr lang="en-US" dirty="0">
                <a:latin typeface="Arial"/>
                <a:cs typeface="Arial"/>
              </a:rPr>
              <a:t>Ross </a:t>
            </a:r>
            <a:r>
              <a:rPr lang="en-US" dirty="0" err="1" smtClean="0">
                <a:latin typeface="Arial"/>
                <a:cs typeface="Arial"/>
              </a:rPr>
              <a:t>Hardison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Belinda </a:t>
            </a:r>
            <a:r>
              <a:rPr lang="en-US" dirty="0" err="1" smtClean="0">
                <a:latin typeface="Arial"/>
                <a:cs typeface="Arial"/>
              </a:rPr>
              <a:t>Giardine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Amber Miller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 smtClean="0">
                <a:latin typeface="Arial"/>
                <a:cs typeface="Arial"/>
              </a:rPr>
              <a:t>Former lab members</a:t>
            </a:r>
          </a:p>
          <a:p>
            <a:r>
              <a:rPr lang="en-US" dirty="0" smtClean="0">
                <a:latin typeface="Arial"/>
                <a:cs typeface="Arial"/>
              </a:rPr>
              <a:t>Maria Long</a:t>
            </a:r>
          </a:p>
          <a:p>
            <a:r>
              <a:rPr lang="en-US" dirty="0" err="1" smtClean="0">
                <a:latin typeface="Arial"/>
                <a:cs typeface="Arial"/>
              </a:rPr>
              <a:t>Nergiz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Dogan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err="1" smtClean="0">
                <a:latin typeface="Arial"/>
                <a:cs typeface="Arial"/>
              </a:rPr>
              <a:t>Weisheng</a:t>
            </a:r>
            <a:r>
              <a:rPr lang="en-US" dirty="0" smtClean="0">
                <a:latin typeface="Arial"/>
                <a:cs typeface="Arial"/>
              </a:rPr>
              <a:t> Wu</a:t>
            </a:r>
          </a:p>
          <a:p>
            <a:r>
              <a:rPr lang="en-US" dirty="0" err="1" smtClean="0">
                <a:latin typeface="Arial"/>
                <a:cs typeface="Arial"/>
              </a:rPr>
              <a:t>Christapher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err="1" smtClean="0">
                <a:latin typeface="Arial"/>
                <a:cs typeface="Arial"/>
              </a:rPr>
              <a:t>Morrisey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err="1" smtClean="0">
                <a:latin typeface="Arial"/>
                <a:cs typeface="Arial"/>
              </a:rPr>
              <a:t>Tejaswini</a:t>
            </a:r>
            <a:r>
              <a:rPr lang="en-US" dirty="0" smtClean="0">
                <a:latin typeface="Arial"/>
                <a:cs typeface="Arial"/>
              </a:rPr>
              <a:t> Mishra</a:t>
            </a:r>
          </a:p>
          <a:p>
            <a:r>
              <a:rPr lang="en-US" dirty="0" smtClean="0">
                <a:latin typeface="Arial"/>
                <a:cs typeface="Arial"/>
              </a:rPr>
              <a:t>Yong Cheng</a:t>
            </a:r>
          </a:p>
          <a:p>
            <a:r>
              <a:rPr lang="en-US" dirty="0" smtClean="0">
                <a:latin typeface="Arial"/>
                <a:cs typeface="Arial"/>
              </a:rPr>
              <a:t>Marta </a:t>
            </a:r>
            <a:r>
              <a:rPr lang="en-US" dirty="0" err="1" smtClean="0">
                <a:latin typeface="Arial"/>
                <a:cs typeface="Arial"/>
              </a:rPr>
              <a:t>Bryska</a:t>
            </a:r>
            <a:r>
              <a:rPr lang="en-US" dirty="0" smtClean="0">
                <a:latin typeface="Arial"/>
                <a:cs typeface="Arial"/>
              </a:rPr>
              <a:t>-Bishop</a:t>
            </a:r>
          </a:p>
          <a:p>
            <a:r>
              <a:rPr lang="en-US" dirty="0" err="1" smtClean="0">
                <a:latin typeface="Arial"/>
                <a:cs typeface="Arial"/>
              </a:rPr>
              <a:t>Swathi</a:t>
            </a:r>
            <a:r>
              <a:rPr lang="en-US" dirty="0" smtClean="0">
                <a:latin typeface="Arial"/>
                <a:cs typeface="Arial"/>
              </a:rPr>
              <a:t> Kumar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 descr="Screen Shot 2017-07-09 at 1.56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/>
          <a:stretch/>
        </p:blipFill>
        <p:spPr>
          <a:xfrm>
            <a:off x="4413250" y="3467100"/>
            <a:ext cx="4389120" cy="914400"/>
          </a:xfrm>
          <a:prstGeom prst="rect">
            <a:avLst/>
          </a:prstGeom>
        </p:spPr>
      </p:pic>
      <p:pic>
        <p:nvPicPr>
          <p:cNvPr id="27" name="Picture 26" descr="nhgri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880" y="4572000"/>
            <a:ext cx="691979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67045" y="1130300"/>
            <a:ext cx="23261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Bodine</a:t>
            </a:r>
            <a:r>
              <a:rPr lang="en-US" b="1" dirty="0" smtClean="0">
                <a:latin typeface="Arial"/>
                <a:cs typeface="Arial"/>
              </a:rPr>
              <a:t> lab (NHGRI)</a:t>
            </a:r>
          </a:p>
          <a:p>
            <a:r>
              <a:rPr lang="en-US" dirty="0" smtClean="0">
                <a:latin typeface="Arial"/>
                <a:cs typeface="Arial"/>
              </a:rPr>
              <a:t>David </a:t>
            </a:r>
            <a:r>
              <a:rPr lang="en-US" dirty="0" err="1" smtClean="0">
                <a:latin typeface="Arial"/>
                <a:cs typeface="Arial"/>
              </a:rPr>
              <a:t>Bodine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Elisabeth </a:t>
            </a:r>
            <a:r>
              <a:rPr lang="en-US" dirty="0" err="1" smtClean="0">
                <a:latin typeface="Arial"/>
                <a:cs typeface="Arial"/>
              </a:rPr>
              <a:t>Heuston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Stacie Anderson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Zhang lab (PSU)</a:t>
            </a:r>
          </a:p>
          <a:p>
            <a:r>
              <a:rPr lang="en-US" dirty="0">
                <a:latin typeface="Arial"/>
                <a:cs typeface="Arial"/>
              </a:rPr>
              <a:t>Yu Zhang</a:t>
            </a:r>
          </a:p>
          <a:p>
            <a:r>
              <a:rPr lang="en-US" dirty="0">
                <a:latin typeface="Arial"/>
                <a:cs typeface="Arial"/>
              </a:rPr>
              <a:t>Lin </a:t>
            </a:r>
            <a:r>
              <a:rPr lang="en-US" dirty="0" smtClean="0">
                <a:latin typeface="Arial"/>
                <a:cs typeface="Arial"/>
              </a:rPr>
              <a:t>An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515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rial"/>
                <a:cs typeface="Arial"/>
              </a:rPr>
              <a:t>Metadata provides information about other data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1200" y="1663700"/>
            <a:ext cx="78994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Descriptive metadata </a:t>
            </a:r>
            <a:r>
              <a:rPr lang="en-US" sz="2400" dirty="0" smtClean="0"/>
              <a:t>– Describes a resource for purposes of discovery and identification</a:t>
            </a:r>
          </a:p>
          <a:p>
            <a:endParaRPr lang="en-US" sz="2400" dirty="0"/>
          </a:p>
          <a:p>
            <a:pPr marL="342900" indent="-342900">
              <a:buAutoNum type="arabicPeriod"/>
            </a:pPr>
            <a:endParaRPr lang="en-US" sz="2400" dirty="0" smtClean="0"/>
          </a:p>
          <a:p>
            <a:r>
              <a:rPr lang="en-US" sz="2400" b="1" dirty="0" smtClean="0"/>
              <a:t>Structural metadata </a:t>
            </a:r>
            <a:r>
              <a:rPr lang="en-US" sz="2400" dirty="0" smtClean="0"/>
              <a:t>– Describes how compound objects or data (i.e. databases) are organized and their relationships, versions, etc.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 smtClean="0"/>
              <a:t>Administrative metadata </a:t>
            </a:r>
            <a:r>
              <a:rPr lang="en-US" sz="2400" dirty="0" smtClean="0"/>
              <a:t>– Describes how to manage a resource, how it was created and other technical details,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683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7-08 at 8.08.4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"/>
          <a:stretch/>
        </p:blipFill>
        <p:spPr>
          <a:xfrm>
            <a:off x="2715405" y="2298700"/>
            <a:ext cx="6136495" cy="4114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/>
                <a:cs typeface="Arial"/>
              </a:rPr>
              <a:t>Metadata considerations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1435100"/>
            <a:ext cx="7239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Authentication of key biological resources</a:t>
            </a:r>
            <a:endParaRPr lang="en-US" sz="2000" dirty="0">
              <a:latin typeface="Arial"/>
              <a:cs typeface="Arial"/>
            </a:endParaRPr>
          </a:p>
          <a:p>
            <a:endParaRPr lang="en-US" sz="2000" b="1" dirty="0">
              <a:latin typeface="Arial"/>
              <a:cs typeface="Arial"/>
            </a:endParaRPr>
          </a:p>
          <a:p>
            <a:r>
              <a:rPr lang="en-US" sz="2000" b="1" dirty="0" smtClean="0">
                <a:latin typeface="Arial"/>
                <a:cs typeface="Arial"/>
              </a:rPr>
              <a:t>Accurate and complete lab records</a:t>
            </a:r>
          </a:p>
          <a:p>
            <a:endParaRPr lang="en-US" sz="2000" b="1" dirty="0" smtClean="0">
              <a:latin typeface="Arial"/>
              <a:cs typeface="Arial"/>
            </a:endParaRPr>
          </a:p>
          <a:p>
            <a:r>
              <a:rPr lang="en-US" sz="2000" b="1" dirty="0" smtClean="0">
                <a:latin typeface="Arial"/>
                <a:cs typeface="Arial"/>
              </a:rPr>
              <a:t>Consistent protocols</a:t>
            </a:r>
          </a:p>
          <a:p>
            <a:endParaRPr lang="en-US" sz="2000" b="1" dirty="0" smtClean="0">
              <a:latin typeface="Arial"/>
              <a:cs typeface="Arial"/>
            </a:endParaRPr>
          </a:p>
          <a:p>
            <a:r>
              <a:rPr lang="en-US" sz="2000" b="1" dirty="0" smtClean="0">
                <a:latin typeface="Arial"/>
                <a:cs typeface="Arial"/>
              </a:rPr>
              <a:t>Sample tracking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b="1" dirty="0" smtClean="0">
                <a:latin typeface="Arial"/>
                <a:cs typeface="Arial"/>
              </a:rPr>
              <a:t>Unique identifiers</a:t>
            </a:r>
          </a:p>
          <a:p>
            <a:endParaRPr lang="en-US" sz="2000" b="1" dirty="0">
              <a:latin typeface="Arial"/>
              <a:cs typeface="Arial"/>
            </a:endParaRPr>
          </a:p>
          <a:p>
            <a:r>
              <a:rPr lang="en-US" sz="2000" b="1" dirty="0" smtClean="0">
                <a:latin typeface="Arial"/>
                <a:cs typeface="Arial"/>
              </a:rPr>
              <a:t>Processing pipelines</a:t>
            </a:r>
          </a:p>
          <a:p>
            <a:endParaRPr lang="en-US" sz="2000" b="1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cs typeface="Arial"/>
              </a:rPr>
              <a:t>Controlled </a:t>
            </a:r>
            <a:r>
              <a:rPr lang="en-US" sz="2000" b="1" dirty="0" smtClean="0">
                <a:latin typeface="Arial"/>
                <a:cs typeface="Arial"/>
              </a:rPr>
              <a:t>vocabulary</a:t>
            </a:r>
            <a:endParaRPr lang="en-US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31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76519" y="6475998"/>
            <a:ext cx="4519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dirty="0"/>
              <a:t>: https://www.encodeproject.org/data/annotations/</a:t>
            </a:r>
          </a:p>
        </p:txBody>
      </p:sp>
      <p:pic>
        <p:nvPicPr>
          <p:cNvPr id="7" name="Picture 6" descr="Screen Shot 2017-07-06 at 2.4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4" y="368300"/>
            <a:ext cx="822517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75419450"/>
              </p:ext>
            </p:extLst>
          </p:nvPr>
        </p:nvGraphicFramePr>
        <p:xfrm>
          <a:off x="2705100" y="1117600"/>
          <a:ext cx="6172200" cy="552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/>
                <a:cs typeface="Arial"/>
              </a:rPr>
              <a:t>Each level is dependent on quality of lower levels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9700" y="5537200"/>
            <a:ext cx="6337300" cy="1193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12858" y="2545834"/>
            <a:ext cx="16743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Middle level</a:t>
            </a:r>
            <a:endParaRPr lang="en-US" sz="2200" dirty="0"/>
          </a:p>
        </p:txBody>
      </p:sp>
      <p:sp>
        <p:nvSpPr>
          <p:cNvPr id="25" name="Right Arrow 24"/>
          <p:cNvSpPr/>
          <p:nvPr/>
        </p:nvSpPr>
        <p:spPr>
          <a:xfrm>
            <a:off x="2070100" y="2578100"/>
            <a:ext cx="7112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7893" y="3625334"/>
            <a:ext cx="17843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Ground level</a:t>
            </a:r>
            <a:endParaRPr lang="en-US" sz="2200" dirty="0"/>
          </a:p>
        </p:txBody>
      </p:sp>
      <p:sp>
        <p:nvSpPr>
          <p:cNvPr id="27" name="Right Arrow 26"/>
          <p:cNvSpPr/>
          <p:nvPr/>
        </p:nvSpPr>
        <p:spPr>
          <a:xfrm>
            <a:off x="2070100" y="3657600"/>
            <a:ext cx="7112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00967" y="1466334"/>
            <a:ext cx="1298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Top level</a:t>
            </a:r>
            <a:endParaRPr lang="en-US" sz="2200" dirty="0"/>
          </a:p>
        </p:txBody>
      </p:sp>
      <p:sp>
        <p:nvSpPr>
          <p:cNvPr id="29" name="Right Arrow 28"/>
          <p:cNvSpPr/>
          <p:nvPr/>
        </p:nvSpPr>
        <p:spPr>
          <a:xfrm>
            <a:off x="2070100" y="1498600"/>
            <a:ext cx="7112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070100" y="4724400"/>
            <a:ext cx="7112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1844" y="4679434"/>
            <a:ext cx="15964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Foundation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4951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089377790"/>
              </p:ext>
            </p:extLst>
          </p:nvPr>
        </p:nvGraphicFramePr>
        <p:xfrm>
          <a:off x="2705100" y="1117600"/>
          <a:ext cx="6172200" cy="5524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/>
                <a:cs typeface="Arial"/>
              </a:rPr>
              <a:t>Metadata helps facilitate reproducibility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2858" y="2545834"/>
            <a:ext cx="16743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Middle level</a:t>
            </a:r>
            <a:endParaRPr lang="en-US" sz="2200" dirty="0"/>
          </a:p>
        </p:txBody>
      </p:sp>
      <p:sp>
        <p:nvSpPr>
          <p:cNvPr id="43" name="Right Arrow 42"/>
          <p:cNvSpPr/>
          <p:nvPr/>
        </p:nvSpPr>
        <p:spPr>
          <a:xfrm>
            <a:off x="2070100" y="2578100"/>
            <a:ext cx="7112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7893" y="3625334"/>
            <a:ext cx="17843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Ground level</a:t>
            </a:r>
            <a:endParaRPr lang="en-US" sz="2200" dirty="0"/>
          </a:p>
        </p:txBody>
      </p:sp>
      <p:sp>
        <p:nvSpPr>
          <p:cNvPr id="46" name="Right Arrow 45"/>
          <p:cNvSpPr/>
          <p:nvPr/>
        </p:nvSpPr>
        <p:spPr>
          <a:xfrm>
            <a:off x="2070100" y="3657600"/>
            <a:ext cx="7112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00967" y="1466334"/>
            <a:ext cx="12981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Top level</a:t>
            </a:r>
            <a:endParaRPr lang="en-US" sz="2200" dirty="0"/>
          </a:p>
        </p:txBody>
      </p:sp>
      <p:sp>
        <p:nvSpPr>
          <p:cNvPr id="49" name="Right Arrow 48"/>
          <p:cNvSpPr/>
          <p:nvPr/>
        </p:nvSpPr>
        <p:spPr>
          <a:xfrm>
            <a:off x="2070100" y="1498600"/>
            <a:ext cx="7112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2070100" y="4724400"/>
            <a:ext cx="7112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51844" y="4679434"/>
            <a:ext cx="15964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Foundation</a:t>
            </a:r>
            <a:endParaRPr lang="en-US" sz="2200" dirty="0"/>
          </a:p>
        </p:txBody>
      </p:sp>
      <p:sp>
        <p:nvSpPr>
          <p:cNvPr id="54" name="Right Arrow 53"/>
          <p:cNvSpPr/>
          <p:nvPr/>
        </p:nvSpPr>
        <p:spPr>
          <a:xfrm>
            <a:off x="2070100" y="5842000"/>
            <a:ext cx="7112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55795" y="5720834"/>
            <a:ext cx="11885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Building</a:t>
            </a:r>
          </a:p>
          <a:p>
            <a:r>
              <a:rPr lang="en-US" sz="2200" dirty="0" smtClean="0">
                <a:latin typeface="Arial"/>
                <a:cs typeface="Arial"/>
              </a:rPr>
              <a:t>blocks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1107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74637"/>
            <a:ext cx="8229600" cy="7096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Arial"/>
                <a:cs typeface="Arial"/>
              </a:rPr>
              <a:t>If your foundation is not solid….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89942-4337-B441-9D4C-B14CEB9A0E91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 descr="Screen Shot 2017-07-06 at 3.23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479550"/>
            <a:ext cx="671869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eller_tantitle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Keller_tantitlebar.thmx</Template>
  <TotalTime>7977</TotalTime>
  <Words>859</Words>
  <Application>Microsoft Macintosh PowerPoint</Application>
  <PresentationFormat>On-screen Show (4:3)</PresentationFormat>
  <Paragraphs>296</Paragraphs>
  <Slides>35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Keller_tantitlebar</vt:lpstr>
      <vt:lpstr>Worksheet</vt:lpstr>
      <vt:lpstr>Metadata Madness: Lessons from ENCODE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Cheryl</dc:creator>
  <cp:lastModifiedBy>Cheryl Keller Capone</cp:lastModifiedBy>
  <cp:revision>305</cp:revision>
  <cp:lastPrinted>2017-07-09T18:29:23Z</cp:lastPrinted>
  <dcterms:created xsi:type="dcterms:W3CDTF">2014-12-16T16:05:26Z</dcterms:created>
  <dcterms:modified xsi:type="dcterms:W3CDTF">2017-07-10T21:54:17Z</dcterms:modified>
</cp:coreProperties>
</file>